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61" r:id="rId8"/>
    <p:sldId id="262" r:id="rId9"/>
    <p:sldId id="263" r:id="rId10"/>
    <p:sldId id="264" r:id="rId11"/>
    <p:sldId id="265" r:id="rId12"/>
    <p:sldId id="266" r:id="rId13"/>
    <p:sldId id="268" r:id="rId14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9" d="100"/>
          <a:sy n="49" d="100"/>
        </p:scale>
        <p:origin x="29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gif"/><Relationship Id="rId3" Type="http://schemas.openxmlformats.org/officeDocument/2006/relationships/image" Target="../media/image11.png"/><Relationship Id="rId7" Type="http://schemas.openxmlformats.org/officeDocument/2006/relationships/image" Target="../media/image12.gif"/><Relationship Id="rId12" Type="http://schemas.openxmlformats.org/officeDocument/2006/relationships/hyperlink" Target="https://youtu.be/lOTUcqYuJb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Leesiw/scriptlang" TargetMode="External"/><Relationship Id="rId11" Type="http://schemas.openxmlformats.org/officeDocument/2006/relationships/hyperlink" Target="https://youtu.be/N_5nV1iFdv0" TargetMode="External"/><Relationship Id="rId5" Type="http://schemas.openxmlformats.org/officeDocument/2006/relationships/hyperlink" Target="https://github.com/Leesiw/spgp_2020182033" TargetMode="External"/><Relationship Id="rId10" Type="http://schemas.openxmlformats.org/officeDocument/2006/relationships/hyperlink" Target="https://youtu.be/8CwzSZPH-pY" TargetMode="External"/><Relationship Id="rId4" Type="http://schemas.openxmlformats.org/officeDocument/2006/relationships/hyperlink" Target="https://github.com/Leesiw/2dgpmario" TargetMode="External"/><Relationship Id="rId9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495986" y="9355657"/>
            <a:ext cx="7995157" cy="6285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Portfolio </a:t>
            </a:r>
            <a:r>
              <a:rPr lang="en-US" sz="2400" dirty="0">
                <a:solidFill>
                  <a:srgbClr val="333333"/>
                </a:solidFill>
                <a:latin typeface="Noto Sans CJK KR Bold" pitchFamily="34" charset="0"/>
                <a:cs typeface="Noto Sans CJK KR Bold" pitchFamily="34" charset="0"/>
              </a:rPr>
              <a:t>서버 프로그래머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825909" y="1710514"/>
            <a:ext cx="10109475" cy="6285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825909" y="2466743"/>
            <a:ext cx="24997857" cy="47089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0000" b="1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Portfolio</a:t>
            </a:r>
          </a:p>
          <a:p>
            <a:r>
              <a:rPr lang="en-US" sz="10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서버 프로그래머</a:t>
            </a:r>
          </a:p>
          <a:p>
            <a:r>
              <a:rPr lang="en-US" sz="10000" b="1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이시우</a:t>
            </a:r>
            <a:endParaRPr lang="en-US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2241333" y="1080838"/>
            <a:ext cx="10920618" cy="1324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DB 연결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857247" y="1080838"/>
            <a:ext cx="1686685" cy="13238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02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9888959" y="451133"/>
            <a:ext cx="7570837" cy="639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게임 서버 프로그래밍 - 개인 텀프로젝트</a:t>
            </a:r>
            <a:endParaRPr lang="en-US" dirty="0"/>
          </a:p>
        </p:txBody>
      </p:sp>
      <p:sp>
        <p:nvSpPr>
          <p:cNvPr id="2" name="Object 9">
            <a:extLst>
              <a:ext uri="{FF2B5EF4-FFF2-40B4-BE49-F238E27FC236}">
                <a16:creationId xmlns:a16="http://schemas.microsoft.com/office/drawing/2014/main" id="{01604245-69EE-468F-A34F-6DA6FAB958DA}"/>
              </a:ext>
            </a:extLst>
          </p:cNvPr>
          <p:cNvSpPr txBox="1"/>
          <p:nvPr/>
        </p:nvSpPr>
        <p:spPr>
          <a:xfrm>
            <a:off x="857247" y="2691210"/>
            <a:ext cx="14611353" cy="461664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400" dirty="0">
                <a:solidFill>
                  <a:srgbClr val="5D5D5D"/>
                </a:solidFill>
                <a:latin typeface="Noto Sans CJK KR Bold" pitchFamily="34" charset="0"/>
              </a:rPr>
              <a:t>MSSQL</a:t>
            </a:r>
          </a:p>
          <a:p>
            <a:endParaRPr lang="en-US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/>
              <a:t>로그인 시 데이터베이스에 해당 </a:t>
            </a:r>
            <a:r>
              <a:rPr lang="en-US" altLang="ko-KR" sz="2400" dirty="0"/>
              <a:t>ID </a:t>
            </a:r>
            <a:r>
              <a:rPr lang="ko-KR" altLang="en-US" sz="2400" dirty="0"/>
              <a:t>검색</a:t>
            </a:r>
            <a:endParaRPr lang="en-US" altLang="ko-KR" sz="2400" dirty="0"/>
          </a:p>
          <a:p>
            <a:pPr marL="800100" lvl="1" indent="-342900">
              <a:buFontTx/>
              <a:buChar char="-"/>
            </a:pPr>
            <a:r>
              <a:rPr lang="ko-KR" altLang="en-US" sz="2000" dirty="0"/>
              <a:t>있다면 </a:t>
            </a:r>
            <a:r>
              <a:rPr lang="en-US" altLang="ko-KR" sz="2000" dirty="0"/>
              <a:t>: </a:t>
            </a:r>
            <a:r>
              <a:rPr lang="ko-KR" altLang="en-US" sz="2000" dirty="0"/>
              <a:t>검색된 정보 가져와 해당 클라이언트 구조체에 저장 </a:t>
            </a:r>
            <a:r>
              <a:rPr lang="en-US" altLang="ko-KR" sz="2000" dirty="0"/>
              <a:t>&amp; </a:t>
            </a:r>
            <a:r>
              <a:rPr lang="ko-KR" altLang="en-US" sz="2000" dirty="0"/>
              <a:t>전송</a:t>
            </a:r>
            <a:endParaRPr lang="en-US" altLang="ko-KR" sz="2000" dirty="0"/>
          </a:p>
          <a:p>
            <a:pPr marL="800100" lvl="1" indent="-342900">
              <a:buFontTx/>
              <a:buChar char="-"/>
            </a:pPr>
            <a:r>
              <a:rPr lang="ko-KR" altLang="en-US" sz="2000" dirty="0"/>
              <a:t>없다면 </a:t>
            </a:r>
            <a:r>
              <a:rPr lang="en-US" altLang="ko-KR" sz="2000" dirty="0"/>
              <a:t>: </a:t>
            </a:r>
            <a:r>
              <a:rPr lang="ko-KR" altLang="en-US" sz="2000" dirty="0"/>
              <a:t>받은 </a:t>
            </a:r>
            <a:r>
              <a:rPr lang="en-US" altLang="ko-KR" sz="2000" dirty="0"/>
              <a:t>ID</a:t>
            </a:r>
            <a:r>
              <a:rPr lang="ko-KR" altLang="en-US" sz="2000" dirty="0"/>
              <a:t>로 기본 정보의 데이터 </a:t>
            </a:r>
            <a:r>
              <a:rPr lang="en-US" altLang="ko-KR" sz="2000" dirty="0"/>
              <a:t>Insert</a:t>
            </a:r>
          </a:p>
          <a:p>
            <a:pPr marL="800100" lvl="1" indent="-342900">
              <a:buFontTx/>
              <a:buChar char="-"/>
            </a:pPr>
            <a:endParaRPr lang="en-US" altLang="ko-KR" sz="2000" dirty="0"/>
          </a:p>
          <a:p>
            <a:pPr marL="342900" indent="-342900">
              <a:buFontTx/>
              <a:buChar char="-"/>
            </a:pPr>
            <a:r>
              <a:rPr lang="ko-KR" altLang="en-US" sz="2400" dirty="0"/>
              <a:t>플레이어 레벨 업 시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r>
              <a:rPr lang="ko-KR" altLang="en-US" sz="2400" dirty="0"/>
              <a:t>플레이어 정상 로그아웃 시</a:t>
            </a:r>
            <a:endParaRPr lang="en-US" altLang="ko-KR" sz="2400" dirty="0"/>
          </a:p>
          <a:p>
            <a:pPr marL="800100" lvl="1" indent="-342900">
              <a:buFontTx/>
              <a:buChar char="-"/>
            </a:pPr>
            <a:r>
              <a:rPr lang="ko-KR" altLang="en-US" sz="2000" dirty="0"/>
              <a:t>플레이어 정보 </a:t>
            </a:r>
            <a:r>
              <a:rPr lang="en-US" altLang="ko-KR" sz="2000" dirty="0"/>
              <a:t>DB</a:t>
            </a:r>
            <a:r>
              <a:rPr lang="ko-KR" altLang="en-US" sz="2000" dirty="0"/>
              <a:t>에 저장 </a:t>
            </a:r>
            <a:endParaRPr lang="en-US" altLang="ko-KR" sz="2000" dirty="0"/>
          </a:p>
          <a:p>
            <a:pPr marL="342900" indent="-342900">
              <a:buFontTx/>
              <a:buChar char="-"/>
            </a:pPr>
            <a:endParaRPr lang="en-US" altLang="ko-KR" sz="2000" dirty="0"/>
          </a:p>
          <a:p>
            <a:pPr marL="342900" indent="-342900">
              <a:buFontTx/>
              <a:buChar char="-"/>
            </a:pPr>
            <a:r>
              <a:rPr lang="ko-KR" altLang="en-US" sz="2400" dirty="0"/>
              <a:t>모든 </a:t>
            </a:r>
            <a:r>
              <a:rPr lang="en-US" altLang="ko-KR" sz="2400" dirty="0"/>
              <a:t>DB </a:t>
            </a:r>
            <a:r>
              <a:rPr lang="ko-KR" altLang="en-US" sz="2400" dirty="0"/>
              <a:t>작업은 따로 있는 </a:t>
            </a:r>
            <a:r>
              <a:rPr lang="en-US" altLang="ko-KR" sz="2400" dirty="0"/>
              <a:t>DB </a:t>
            </a:r>
            <a:r>
              <a:rPr lang="ko-KR" altLang="en-US" sz="2400" dirty="0"/>
              <a:t>스레드에서 처리</a:t>
            </a:r>
            <a:endParaRPr lang="en-US" altLang="ko-KR" sz="2400" dirty="0"/>
          </a:p>
          <a:p>
            <a:pPr marL="800100" lvl="1" indent="-342900">
              <a:buFontTx/>
              <a:buChar char="-"/>
            </a:pPr>
            <a:r>
              <a:rPr lang="ko-KR" altLang="en-US" sz="2000" dirty="0"/>
              <a:t>클라이언트에게서 받은 정보를 처리하거나 적 </a:t>
            </a:r>
            <a:r>
              <a:rPr lang="en-US" altLang="ko-KR" sz="2000" dirty="0"/>
              <a:t>AI</a:t>
            </a:r>
            <a:r>
              <a:rPr lang="ko-KR" altLang="en-US" sz="2000" dirty="0"/>
              <a:t>등을 실행 시키는 스레드와 분리되어 있어 </a:t>
            </a:r>
            <a:r>
              <a:rPr lang="en-US" altLang="ko-KR" sz="2000" dirty="0"/>
              <a:t>DB </a:t>
            </a:r>
            <a:r>
              <a:rPr lang="ko-KR" altLang="en-US" sz="2000" dirty="0"/>
              <a:t>지연의 영향을 덜 받음</a:t>
            </a:r>
            <a:endParaRPr lang="en-US" altLang="ko-KR" sz="2000" dirty="0"/>
          </a:p>
          <a:p>
            <a:pPr marL="800100" lvl="1" indent="-342900">
              <a:buFontTx/>
              <a:buChar char="-"/>
            </a:pPr>
            <a:r>
              <a:rPr lang="en-US" altLang="ko-KR" sz="2000" dirty="0"/>
              <a:t>DB </a:t>
            </a:r>
            <a:r>
              <a:rPr lang="ko-KR" altLang="en-US" sz="2000" dirty="0"/>
              <a:t>작업이 필요하면 </a:t>
            </a:r>
            <a:r>
              <a:rPr lang="en-US" altLang="ko-KR" sz="2000" dirty="0"/>
              <a:t>DB</a:t>
            </a:r>
            <a:r>
              <a:rPr lang="ko-KR" altLang="en-US" sz="2000" dirty="0"/>
              <a:t>이벤트 큐에 이벤트 </a:t>
            </a:r>
            <a:r>
              <a:rPr lang="en-US" altLang="ko-KR" sz="2000" dirty="0"/>
              <a:t>PUSH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2241333" y="1080838"/>
            <a:ext cx="10920618" cy="1324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적 AI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857247" y="1080838"/>
            <a:ext cx="1686685" cy="13238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02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9888959" y="451133"/>
            <a:ext cx="7570837" cy="639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게임 서버 프로그래밍 - 개인 텀프로젝트</a:t>
            </a:r>
            <a:endParaRPr lang="en-US" dirty="0"/>
          </a:p>
        </p:txBody>
      </p:sp>
      <p:sp>
        <p:nvSpPr>
          <p:cNvPr id="2" name="Object 9">
            <a:extLst>
              <a:ext uri="{FF2B5EF4-FFF2-40B4-BE49-F238E27FC236}">
                <a16:creationId xmlns:a16="http://schemas.microsoft.com/office/drawing/2014/main" id="{0FDA2367-2CB2-B54C-1975-87440687C99E}"/>
              </a:ext>
            </a:extLst>
          </p:cNvPr>
          <p:cNvSpPr txBox="1"/>
          <p:nvPr/>
        </p:nvSpPr>
        <p:spPr>
          <a:xfrm>
            <a:off x="857247" y="2691210"/>
            <a:ext cx="9201153" cy="55707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400" dirty="0">
                <a:solidFill>
                  <a:srgbClr val="5D5D5D"/>
                </a:solidFill>
                <a:latin typeface="Noto Sans CJK KR Bold" pitchFamily="34" charset="0"/>
              </a:rPr>
              <a:t>4</a:t>
            </a:r>
            <a:r>
              <a:rPr lang="ko-KR" altLang="en-US" sz="3400" dirty="0">
                <a:solidFill>
                  <a:srgbClr val="5D5D5D"/>
                </a:solidFill>
                <a:latin typeface="Noto Sans CJK KR Bold" pitchFamily="34" charset="0"/>
              </a:rPr>
              <a:t>종류의 적</a:t>
            </a:r>
            <a:endParaRPr lang="en-US" altLang="ko-KR" sz="3400" dirty="0">
              <a:solidFill>
                <a:srgbClr val="5D5D5D"/>
              </a:solidFill>
              <a:latin typeface="Noto Sans CJK KR Bold" pitchFamily="34" charset="0"/>
            </a:endParaRPr>
          </a:p>
          <a:p>
            <a:endParaRPr lang="en-US" altLang="ko-KR" sz="3400" dirty="0">
              <a:solidFill>
                <a:srgbClr val="5D5D5D"/>
              </a:solidFill>
              <a:latin typeface="Noto Sans CJK KR Bold" pitchFamily="34" charset="0"/>
            </a:endParaRPr>
          </a:p>
          <a:p>
            <a:r>
              <a:rPr lang="en-US" altLang="ko-KR" sz="2400" dirty="0"/>
              <a:t>White</a:t>
            </a:r>
            <a:r>
              <a:rPr lang="ko-KR" altLang="en-US" sz="2400" dirty="0"/>
              <a:t> </a:t>
            </a:r>
            <a:r>
              <a:rPr lang="en-US" altLang="ko-KR" sz="2400" dirty="0"/>
              <a:t>–</a:t>
            </a:r>
            <a:r>
              <a:rPr lang="ko-KR" altLang="en-US" sz="2400" dirty="0"/>
              <a:t> 로밍 </a:t>
            </a:r>
            <a:r>
              <a:rPr lang="en-US" altLang="ko-KR" sz="2400" dirty="0"/>
              <a:t>/ </a:t>
            </a:r>
            <a:r>
              <a:rPr lang="ko-KR" altLang="en-US" sz="2400" dirty="0"/>
              <a:t>피스</a:t>
            </a:r>
            <a:endParaRPr lang="en-US" altLang="ko-KR" sz="2400" dirty="0"/>
          </a:p>
          <a:p>
            <a:r>
              <a:rPr lang="en-US" altLang="ko-KR" sz="2400" dirty="0"/>
              <a:t>Blue – </a:t>
            </a:r>
            <a:r>
              <a:rPr lang="ko-KR" altLang="en-US" sz="2400" dirty="0"/>
              <a:t>로밍 </a:t>
            </a:r>
            <a:r>
              <a:rPr lang="en-US" altLang="ko-KR" sz="2400" dirty="0"/>
              <a:t>/ </a:t>
            </a:r>
            <a:r>
              <a:rPr lang="ko-KR" altLang="en-US" sz="2400" dirty="0"/>
              <a:t>어그로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Purple – </a:t>
            </a:r>
            <a:r>
              <a:rPr lang="ko-KR" altLang="en-US" sz="2400" dirty="0"/>
              <a:t>고정 </a:t>
            </a:r>
            <a:r>
              <a:rPr lang="en-US" altLang="ko-KR" sz="2400" dirty="0"/>
              <a:t>/ </a:t>
            </a:r>
            <a:r>
              <a:rPr lang="ko-KR" altLang="en-US" sz="2400" dirty="0"/>
              <a:t>피스</a:t>
            </a:r>
            <a:endParaRPr lang="en-US" altLang="ko-KR" sz="2400" dirty="0"/>
          </a:p>
          <a:p>
            <a:r>
              <a:rPr lang="en-US" altLang="ko-KR" sz="2400" dirty="0"/>
              <a:t>Green – </a:t>
            </a:r>
            <a:r>
              <a:rPr lang="ko-KR" altLang="en-US" sz="2400" dirty="0"/>
              <a:t>고정 </a:t>
            </a:r>
            <a:r>
              <a:rPr lang="en-US" altLang="ko-KR" sz="2400" dirty="0"/>
              <a:t>/ </a:t>
            </a:r>
            <a:r>
              <a:rPr lang="ko-KR" altLang="en-US" sz="2400" dirty="0"/>
              <a:t>어그로</a:t>
            </a:r>
            <a:endParaRPr lang="en-US" altLang="ko-KR" sz="2400" dirty="0"/>
          </a:p>
          <a:p>
            <a:endParaRPr lang="en-US" altLang="ko-KR" sz="2400" dirty="0"/>
          </a:p>
          <a:p>
            <a:endParaRPr lang="en-US" altLang="ko-KR" sz="2400" dirty="0"/>
          </a:p>
          <a:p>
            <a:pPr marL="342900" indent="-342900">
              <a:buFontTx/>
              <a:buChar char="-"/>
            </a:pPr>
            <a:r>
              <a:rPr lang="ko-KR" altLang="en-US" sz="2400" dirty="0"/>
              <a:t>종류에 따라 접근 혹은 피격 시 </a:t>
            </a:r>
            <a:r>
              <a:rPr lang="en-US" altLang="ko-KR" sz="2400" dirty="0"/>
              <a:t>A* </a:t>
            </a:r>
            <a:r>
              <a:rPr lang="ko-KR" altLang="en-US" sz="2400" dirty="0"/>
              <a:t>알고리즘으로 플레이어를 추격한다 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endParaRPr lang="en-US" altLang="ko-KR" sz="2400" dirty="0"/>
          </a:p>
          <a:p>
            <a:pPr marL="342900" indent="-342900">
              <a:buFontTx/>
              <a:buChar char="-"/>
            </a:pPr>
            <a:r>
              <a:rPr lang="en-US" altLang="ko-KR" sz="2400" dirty="0"/>
              <a:t>A* </a:t>
            </a:r>
            <a:r>
              <a:rPr lang="ko-KR" altLang="en-US" sz="2400" dirty="0" err="1"/>
              <a:t>길찾기</a:t>
            </a:r>
            <a:r>
              <a:rPr lang="ko-KR" altLang="en-US" sz="2400" dirty="0"/>
              <a:t> 시간이 </a:t>
            </a:r>
            <a:r>
              <a:rPr lang="en-US" altLang="ko-KR" sz="2400" dirty="0"/>
              <a:t>1ms</a:t>
            </a:r>
            <a:r>
              <a:rPr lang="ko-KR" altLang="en-US" sz="2400" dirty="0"/>
              <a:t>가 넘을 시 현재까지 찾은 길 중 최적의 좌표 반환</a:t>
            </a:r>
            <a:endParaRPr lang="en-US" altLang="ko-KR" sz="2400" dirty="0"/>
          </a:p>
        </p:txBody>
      </p:sp>
      <p:pic>
        <p:nvPicPr>
          <p:cNvPr id="5" name="그림 4" descr="스크린샷, 픽셀이(가) 표시된 사진&#10;&#10;자동 생성된 설명">
            <a:extLst>
              <a:ext uri="{FF2B5EF4-FFF2-40B4-BE49-F238E27FC236}">
                <a16:creationId xmlns:a16="http://schemas.microsoft.com/office/drawing/2014/main" id="{735DCE22-0BED-95DB-1AB5-741EB6CDA2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77" r="22030"/>
          <a:stretch/>
        </p:blipFill>
        <p:spPr>
          <a:xfrm>
            <a:off x="10134600" y="2654725"/>
            <a:ext cx="6324600" cy="638784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857247" y="4118724"/>
            <a:ext cx="11230543" cy="6342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장르 : 3인 2D RPG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857247" y="2691210"/>
            <a:ext cx="7536439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b="1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던그리드 모작</a:t>
            </a:r>
            <a:endParaRPr lang="en-US" b="1" dirty="0"/>
          </a:p>
        </p:txBody>
      </p:sp>
      <p:sp>
        <p:nvSpPr>
          <p:cNvPr id="10" name="Object 10"/>
          <p:cNvSpPr txBox="1"/>
          <p:nvPr/>
        </p:nvSpPr>
        <p:spPr>
          <a:xfrm>
            <a:off x="2241333" y="1080838"/>
            <a:ext cx="10920618" cy="1324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네트워크 게임 프로그래밍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825909" y="3652706"/>
            <a:ext cx="7541049" cy="14286"/>
            <a:chOff x="825909" y="3652706"/>
            <a:chExt cx="7541049" cy="1428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3652706"/>
              <a:ext cx="7541049" cy="14286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857247" y="1080838"/>
            <a:ext cx="1686685" cy="13420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03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857247" y="5013845"/>
            <a:ext cx="7541049" cy="14286"/>
            <a:chOff x="857247" y="5013845"/>
            <a:chExt cx="7541049" cy="14286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57247" y="5013845"/>
              <a:ext cx="7541049" cy="14286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830236" y="6374984"/>
            <a:ext cx="7541049" cy="14286"/>
            <a:chOff x="830236" y="6374984"/>
            <a:chExt cx="7541049" cy="14286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0236" y="6374984"/>
              <a:ext cx="7541049" cy="1428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803226" y="7736122"/>
            <a:ext cx="7541049" cy="14286"/>
            <a:chOff x="803226" y="7736122"/>
            <a:chExt cx="7541049" cy="14286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3226" y="7736122"/>
              <a:ext cx="7541049" cy="14286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825909" y="5329000"/>
            <a:ext cx="11230543" cy="6342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개발</a:t>
            </a:r>
            <a:endParaRPr lang="en-US" dirty="0"/>
          </a:p>
        </p:txBody>
      </p:sp>
      <p:sp>
        <p:nvSpPr>
          <p:cNvPr id="26" name="Object 26"/>
          <p:cNvSpPr txBox="1"/>
          <p:nvPr/>
        </p:nvSpPr>
        <p:spPr>
          <a:xfrm>
            <a:off x="879930" y="6574333"/>
            <a:ext cx="11228291" cy="11771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구현 내용 : </a:t>
            </a:r>
          </a:p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 </a:t>
            </a:r>
            <a:endParaRPr lang="en-US" dirty="0"/>
          </a:p>
        </p:txBody>
      </p:sp>
      <p:sp>
        <p:nvSpPr>
          <p:cNvPr id="27" name="Object 27"/>
          <p:cNvSpPr txBox="1"/>
          <p:nvPr/>
        </p:nvSpPr>
        <p:spPr>
          <a:xfrm>
            <a:off x="879930" y="8206990"/>
            <a:ext cx="13517647" cy="6342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GitHub : https://github.com/onehana1/DungreedNetproject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8381791" y="451133"/>
            <a:ext cx="9078005" cy="639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네트워크 게임 프로그래밍 - 던그리드 모작</a:t>
            </a:r>
            <a:endParaRPr lang="en-US" dirty="0"/>
          </a:p>
        </p:txBody>
      </p:sp>
      <p:sp>
        <p:nvSpPr>
          <p:cNvPr id="29" name="Object 29"/>
          <p:cNvSpPr txBox="1"/>
          <p:nvPr/>
        </p:nvSpPr>
        <p:spPr>
          <a:xfrm>
            <a:off x="1438524" y="5329000"/>
            <a:ext cx="11230543" cy="11771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기간 : 2022/11 ~ 2022/12</a:t>
            </a:r>
          </a:p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인원 : 3인 </a:t>
            </a:r>
            <a:endParaRPr lang="en-US" dirty="0"/>
          </a:p>
        </p:txBody>
      </p:sp>
      <p:sp>
        <p:nvSpPr>
          <p:cNvPr id="30" name="Object 30"/>
          <p:cNvSpPr txBox="1"/>
          <p:nvPr/>
        </p:nvSpPr>
        <p:spPr>
          <a:xfrm>
            <a:off x="2354219" y="6581952"/>
            <a:ext cx="11228291" cy="12342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매칭</a:t>
            </a:r>
          </a:p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플레이어/적/미사일 위치/애니메이션 동기화</a:t>
            </a:r>
            <a:endParaRPr lang="en-US" dirty="0"/>
          </a:p>
        </p:txBody>
      </p:sp>
      <p:pic>
        <p:nvPicPr>
          <p:cNvPr id="7" name="그림 6" descr="텍스트, 스크린샷, 비디오 게임 소프트웨어, 전략 비디오 게임이(가) 표시된 사진&#10;&#10;자동 생성된 설명">
            <a:extLst>
              <a:ext uri="{FF2B5EF4-FFF2-40B4-BE49-F238E27FC236}">
                <a16:creationId xmlns:a16="http://schemas.microsoft.com/office/drawing/2014/main" id="{3E386AA0-70F3-DC17-B923-56BE0D30F7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782" y="3677359"/>
            <a:ext cx="7786288" cy="487258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2241333" y="1080838"/>
            <a:ext cx="10920618" cy="1324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클라이언트 작업물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857247" y="1080838"/>
            <a:ext cx="1686685" cy="13420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03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8381808" y="451133"/>
            <a:ext cx="9078005" cy="639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클라이언트 작업물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4252876" y="2773862"/>
            <a:ext cx="6340329" cy="2368995"/>
            <a:chOff x="4252876" y="2773862"/>
            <a:chExt cx="6340329" cy="2368995"/>
          </a:xfrm>
        </p:grpSpPr>
        <p:sp>
          <p:nvSpPr>
            <p:cNvPr id="13" name="Object 13"/>
            <p:cNvSpPr txBox="1"/>
            <p:nvPr/>
          </p:nvSpPr>
          <p:spPr>
            <a:xfrm>
              <a:off x="4278172" y="3442300"/>
              <a:ext cx="5258758" cy="3964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사용언어 : Python (Pico2D)</a:t>
              </a:r>
              <a:endParaRPr lang="en-US" dirty="0"/>
            </a:p>
          </p:txBody>
        </p:sp>
        <p:sp>
          <p:nvSpPr>
            <p:cNvPr id="14" name="Object 14"/>
            <p:cNvSpPr txBox="1"/>
            <p:nvPr/>
          </p:nvSpPr>
          <p:spPr>
            <a:xfrm>
              <a:off x="4278172" y="2773862"/>
              <a:ext cx="3528976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000" b="1" dirty="0">
                  <a:solidFill>
                    <a:srgbClr val="5D5D5D"/>
                  </a:solidFill>
                  <a:latin typeface="Noto Sans CJK KR Bold" pitchFamily="34" charset="0"/>
                  <a:cs typeface="Noto Sans CJK KR Bold" pitchFamily="34" charset="0"/>
                </a:rPr>
                <a:t>마리오 모작</a:t>
              </a:r>
              <a:endParaRPr lang="en-US" b="1" dirty="0"/>
            </a:p>
          </p:txBody>
        </p:sp>
        <p:grpSp>
          <p:nvGrpSpPr>
            <p:cNvPr id="1004" name="그룹 1004"/>
            <p:cNvGrpSpPr/>
            <p:nvPr/>
          </p:nvGrpSpPr>
          <p:grpSpPr>
            <a:xfrm>
              <a:off x="4263498" y="3224087"/>
              <a:ext cx="3531134" cy="6689"/>
              <a:chOff x="4263498" y="3224087"/>
              <a:chExt cx="3531134" cy="6689"/>
            </a:xfrm>
          </p:grpSpPr>
          <p:pic>
            <p:nvPicPr>
              <p:cNvPr id="16" name="Object 15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4263498" y="3224087"/>
                <a:ext cx="3531134" cy="6689"/>
              </a:xfrm>
              <a:prstGeom prst="rect">
                <a:avLst/>
              </a:prstGeom>
            </p:spPr>
          </p:pic>
        </p:grpSp>
        <p:grpSp>
          <p:nvGrpSpPr>
            <p:cNvPr id="1005" name="그룹 1005"/>
            <p:cNvGrpSpPr/>
            <p:nvPr/>
          </p:nvGrpSpPr>
          <p:grpSpPr>
            <a:xfrm>
              <a:off x="4278172" y="3861447"/>
              <a:ext cx="3531134" cy="6689"/>
              <a:chOff x="4278172" y="3861447"/>
              <a:chExt cx="3531134" cy="6689"/>
            </a:xfrm>
          </p:grpSpPr>
          <p:pic>
            <p:nvPicPr>
              <p:cNvPr id="19" name="Object 18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4278172" y="3861447"/>
                <a:ext cx="3531134" cy="6689"/>
              </a:xfrm>
              <a:prstGeom prst="rect">
                <a:avLst/>
              </a:prstGeom>
            </p:spPr>
          </p:pic>
        </p:grpSp>
        <p:grpSp>
          <p:nvGrpSpPr>
            <p:cNvPr id="1006" name="그룹 1006"/>
            <p:cNvGrpSpPr/>
            <p:nvPr/>
          </p:nvGrpSpPr>
          <p:grpSpPr>
            <a:xfrm>
              <a:off x="4265524" y="4498808"/>
              <a:ext cx="3531134" cy="6689"/>
              <a:chOff x="4265524" y="4498808"/>
              <a:chExt cx="3531134" cy="6689"/>
            </a:xfrm>
          </p:grpSpPr>
          <p:pic>
            <p:nvPicPr>
              <p:cNvPr id="22" name="Object 21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4265524" y="4498808"/>
                <a:ext cx="3531134" cy="6689"/>
              </a:xfrm>
              <a:prstGeom prst="rect">
                <a:avLst/>
              </a:prstGeom>
            </p:spPr>
          </p:pic>
        </p:grpSp>
        <p:grpSp>
          <p:nvGrpSpPr>
            <p:cNvPr id="1007" name="그룹 1007"/>
            <p:cNvGrpSpPr/>
            <p:nvPr/>
          </p:nvGrpSpPr>
          <p:grpSpPr>
            <a:xfrm>
              <a:off x="4252876" y="5136168"/>
              <a:ext cx="3531134" cy="6689"/>
              <a:chOff x="4252876" y="5136168"/>
              <a:chExt cx="3531134" cy="6689"/>
            </a:xfrm>
          </p:grpSpPr>
          <p:pic>
            <p:nvPicPr>
              <p:cNvPr id="25" name="Object 24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4252876" y="5136168"/>
                <a:ext cx="3531134" cy="6689"/>
              </a:xfrm>
              <a:prstGeom prst="rect">
                <a:avLst/>
              </a:prstGeom>
            </p:spPr>
          </p:pic>
        </p:grpSp>
        <p:sp>
          <p:nvSpPr>
            <p:cNvPr id="27" name="Object 27"/>
            <p:cNvSpPr txBox="1"/>
            <p:nvPr/>
          </p:nvSpPr>
          <p:spPr>
            <a:xfrm>
              <a:off x="4263497" y="4009021"/>
              <a:ext cx="5258758" cy="3964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개발</a:t>
              </a:r>
              <a:endParaRPr lang="en-US" dirty="0"/>
            </a:p>
          </p:txBody>
        </p:sp>
        <p:sp>
          <p:nvSpPr>
            <p:cNvPr id="28" name="Object 28"/>
            <p:cNvSpPr txBox="1"/>
            <p:nvPr/>
          </p:nvSpPr>
          <p:spPr>
            <a:xfrm>
              <a:off x="4263498" y="4533900"/>
              <a:ext cx="6329707" cy="3231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GitHub : </a:t>
              </a:r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  <a:hlinkClick r:id="rId4"/>
                </a:rPr>
                <a:t>https://github.com/Leesiw/2dgpmario</a:t>
              </a:r>
              <a:endParaRPr lang="en-US" dirty="0"/>
            </a:p>
          </p:txBody>
        </p:sp>
        <p:sp>
          <p:nvSpPr>
            <p:cNvPr id="29" name="Object 29"/>
            <p:cNvSpPr txBox="1"/>
            <p:nvPr/>
          </p:nvSpPr>
          <p:spPr>
            <a:xfrm>
              <a:off x="4639528" y="3999497"/>
              <a:ext cx="5258758" cy="7356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기간 : 2021/10 ~ 2021/12</a:t>
              </a:r>
            </a:p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인원 : 1인</a:t>
              </a:r>
              <a:endParaRPr lang="en-US" dirty="0"/>
            </a:p>
          </p:txBody>
        </p:sp>
      </p:grpSp>
      <p:grpSp>
        <p:nvGrpSpPr>
          <p:cNvPr id="1008" name="그룹 1008"/>
          <p:cNvGrpSpPr/>
          <p:nvPr/>
        </p:nvGrpSpPr>
        <p:grpSpPr>
          <a:xfrm>
            <a:off x="13648427" y="2773857"/>
            <a:ext cx="6340329" cy="2369000"/>
            <a:chOff x="13648427" y="2773857"/>
            <a:chExt cx="6340329" cy="2369000"/>
          </a:xfrm>
        </p:grpSpPr>
        <p:sp>
          <p:nvSpPr>
            <p:cNvPr id="32" name="Object 32"/>
            <p:cNvSpPr txBox="1"/>
            <p:nvPr/>
          </p:nvSpPr>
          <p:spPr>
            <a:xfrm>
              <a:off x="13673733" y="3442305"/>
              <a:ext cx="5258758" cy="3964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사용언어 : JAVA (Android Studio)</a:t>
              </a:r>
              <a:endParaRPr lang="en-US" dirty="0"/>
            </a:p>
          </p:txBody>
        </p:sp>
        <p:sp>
          <p:nvSpPr>
            <p:cNvPr id="33" name="Object 33"/>
            <p:cNvSpPr txBox="1"/>
            <p:nvPr/>
          </p:nvSpPr>
          <p:spPr>
            <a:xfrm>
              <a:off x="13673733" y="2773857"/>
              <a:ext cx="3528976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000" b="1" dirty="0">
                  <a:solidFill>
                    <a:srgbClr val="5D5D5D"/>
                  </a:solidFill>
                  <a:latin typeface="Noto Sans CJK KR Bold" pitchFamily="34" charset="0"/>
                  <a:cs typeface="Noto Sans CJK KR Bold" pitchFamily="34" charset="0"/>
                </a:rPr>
                <a:t>리듬 히어로 모작</a:t>
              </a:r>
              <a:endParaRPr lang="en-US" b="1" dirty="0"/>
            </a:p>
          </p:txBody>
        </p:sp>
        <p:grpSp>
          <p:nvGrpSpPr>
            <p:cNvPr id="1009" name="그룹 1009"/>
            <p:cNvGrpSpPr/>
            <p:nvPr/>
          </p:nvGrpSpPr>
          <p:grpSpPr>
            <a:xfrm>
              <a:off x="13659049" y="3224087"/>
              <a:ext cx="3531134" cy="6689"/>
              <a:chOff x="13659049" y="3224087"/>
              <a:chExt cx="3531134" cy="6689"/>
            </a:xfrm>
          </p:grpSpPr>
          <p:pic>
            <p:nvPicPr>
              <p:cNvPr id="35" name="Object 34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3659049" y="3224087"/>
                <a:ext cx="3531134" cy="6689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3673723" y="3861447"/>
              <a:ext cx="3531134" cy="6689"/>
              <a:chOff x="13673723" y="3861447"/>
              <a:chExt cx="3531134" cy="6689"/>
            </a:xfrm>
          </p:grpSpPr>
          <p:pic>
            <p:nvPicPr>
              <p:cNvPr id="38" name="Object 37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3673723" y="3861447"/>
                <a:ext cx="3531134" cy="6689"/>
              </a:xfrm>
              <a:prstGeom prst="rect">
                <a:avLst/>
              </a:prstGeom>
            </p:spPr>
          </p:pic>
        </p:grpSp>
        <p:grpSp>
          <p:nvGrpSpPr>
            <p:cNvPr id="1011" name="그룹 1011"/>
            <p:cNvGrpSpPr/>
            <p:nvPr/>
          </p:nvGrpSpPr>
          <p:grpSpPr>
            <a:xfrm>
              <a:off x="13661075" y="4498808"/>
              <a:ext cx="3531134" cy="6689"/>
              <a:chOff x="13661075" y="4498808"/>
              <a:chExt cx="3531134" cy="6689"/>
            </a:xfrm>
          </p:grpSpPr>
          <p:pic>
            <p:nvPicPr>
              <p:cNvPr id="41" name="Object 40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3661075" y="4498808"/>
                <a:ext cx="3531134" cy="6689"/>
              </a:xfrm>
              <a:prstGeom prst="rect">
                <a:avLst/>
              </a:prstGeom>
            </p:spPr>
          </p:pic>
        </p:grpSp>
        <p:grpSp>
          <p:nvGrpSpPr>
            <p:cNvPr id="1012" name="그룹 1012"/>
            <p:cNvGrpSpPr/>
            <p:nvPr/>
          </p:nvGrpSpPr>
          <p:grpSpPr>
            <a:xfrm>
              <a:off x="13648427" y="5136168"/>
              <a:ext cx="3531134" cy="6689"/>
              <a:chOff x="13648427" y="5136168"/>
              <a:chExt cx="3531134" cy="6689"/>
            </a:xfrm>
          </p:grpSpPr>
          <p:pic>
            <p:nvPicPr>
              <p:cNvPr id="44" name="Object 4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3648427" y="5136168"/>
                <a:ext cx="3531134" cy="6689"/>
              </a:xfrm>
              <a:prstGeom prst="rect">
                <a:avLst/>
              </a:prstGeom>
            </p:spPr>
          </p:pic>
        </p:grpSp>
        <p:sp>
          <p:nvSpPr>
            <p:cNvPr id="46" name="Object 46"/>
            <p:cNvSpPr txBox="1"/>
            <p:nvPr/>
          </p:nvSpPr>
          <p:spPr>
            <a:xfrm>
              <a:off x="13659048" y="4009021"/>
              <a:ext cx="5258758" cy="3964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개발</a:t>
              </a:r>
              <a:endParaRPr lang="en-US" dirty="0"/>
            </a:p>
          </p:txBody>
        </p:sp>
        <p:sp>
          <p:nvSpPr>
            <p:cNvPr id="47" name="Object 47"/>
            <p:cNvSpPr txBox="1"/>
            <p:nvPr/>
          </p:nvSpPr>
          <p:spPr>
            <a:xfrm>
              <a:off x="13659049" y="4533900"/>
              <a:ext cx="6329707" cy="3231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GitHub : </a:t>
              </a:r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  <a:hlinkClick r:id="rId5"/>
                </a:rPr>
                <a:t>https://github.com/Leesiw/spgp_2020182033</a:t>
              </a:r>
              <a:endParaRPr lang="en-US" dirty="0"/>
            </a:p>
          </p:txBody>
        </p:sp>
        <p:sp>
          <p:nvSpPr>
            <p:cNvPr id="48" name="Object 48"/>
            <p:cNvSpPr txBox="1"/>
            <p:nvPr/>
          </p:nvSpPr>
          <p:spPr>
            <a:xfrm>
              <a:off x="14035067" y="3999495"/>
              <a:ext cx="5258758" cy="7356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기간 : 2023/04 ~ 2023/06</a:t>
              </a:r>
            </a:p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인원 : 1인</a:t>
              </a:r>
              <a:endParaRPr lang="en-US" dirty="0"/>
            </a:p>
          </p:txBody>
        </p:sp>
      </p:grpSp>
      <p:grpSp>
        <p:nvGrpSpPr>
          <p:cNvPr id="1013" name="그룹 1013"/>
          <p:cNvGrpSpPr/>
          <p:nvPr/>
        </p:nvGrpSpPr>
        <p:grpSpPr>
          <a:xfrm>
            <a:off x="9585478" y="6158924"/>
            <a:ext cx="6340322" cy="2369000"/>
            <a:chOff x="11102522" y="6198095"/>
            <a:chExt cx="6340322" cy="2369000"/>
          </a:xfrm>
        </p:grpSpPr>
        <p:sp>
          <p:nvSpPr>
            <p:cNvPr id="51" name="Object 51"/>
            <p:cNvSpPr txBox="1"/>
            <p:nvPr/>
          </p:nvSpPr>
          <p:spPr>
            <a:xfrm>
              <a:off x="11127803" y="6866543"/>
              <a:ext cx="5258758" cy="3964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사용언어 : Python</a:t>
              </a:r>
              <a:endParaRPr lang="en-US" dirty="0"/>
            </a:p>
          </p:txBody>
        </p:sp>
        <p:sp>
          <p:nvSpPr>
            <p:cNvPr id="52" name="Object 52"/>
            <p:cNvSpPr txBox="1"/>
            <p:nvPr/>
          </p:nvSpPr>
          <p:spPr>
            <a:xfrm>
              <a:off x="11127825" y="6198095"/>
              <a:ext cx="4702285" cy="40011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2000" b="1" dirty="0">
                  <a:solidFill>
                    <a:srgbClr val="5D5D5D"/>
                  </a:solidFill>
                  <a:latin typeface="Noto Sans CJK KR Bold" pitchFamily="34" charset="0"/>
                  <a:cs typeface="Noto Sans CJK KR Bold" pitchFamily="34" charset="0"/>
                </a:rPr>
                <a:t>병원/약국 검색 프로그램</a:t>
              </a:r>
              <a:endParaRPr lang="en-US" b="1" dirty="0"/>
            </a:p>
          </p:txBody>
        </p:sp>
        <p:grpSp>
          <p:nvGrpSpPr>
            <p:cNvPr id="1014" name="그룹 1014"/>
            <p:cNvGrpSpPr/>
            <p:nvPr/>
          </p:nvGrpSpPr>
          <p:grpSpPr>
            <a:xfrm>
              <a:off x="11113144" y="6648325"/>
              <a:ext cx="3531134" cy="6689"/>
              <a:chOff x="11113144" y="6648325"/>
              <a:chExt cx="3531134" cy="6689"/>
            </a:xfrm>
          </p:grpSpPr>
          <p:pic>
            <p:nvPicPr>
              <p:cNvPr id="54" name="Object 53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1113144" y="6648325"/>
                <a:ext cx="3531134" cy="6689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1127818" y="7285685"/>
              <a:ext cx="3531134" cy="6689"/>
              <a:chOff x="11127818" y="7285685"/>
              <a:chExt cx="3531134" cy="6689"/>
            </a:xfrm>
          </p:grpSpPr>
          <p:pic>
            <p:nvPicPr>
              <p:cNvPr id="57" name="Object 56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1127818" y="7285685"/>
                <a:ext cx="3531134" cy="6689"/>
              </a:xfrm>
              <a:prstGeom prst="rect">
                <a:avLst/>
              </a:prstGeom>
            </p:spPr>
          </p:pic>
        </p:grpSp>
        <p:grpSp>
          <p:nvGrpSpPr>
            <p:cNvPr id="1016" name="그룹 1016"/>
            <p:cNvGrpSpPr/>
            <p:nvPr/>
          </p:nvGrpSpPr>
          <p:grpSpPr>
            <a:xfrm>
              <a:off x="11115170" y="7923046"/>
              <a:ext cx="3531134" cy="6689"/>
              <a:chOff x="11115170" y="7923046"/>
              <a:chExt cx="3531134" cy="6689"/>
            </a:xfrm>
          </p:grpSpPr>
          <p:pic>
            <p:nvPicPr>
              <p:cNvPr id="60" name="Object 59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1115170" y="7923046"/>
                <a:ext cx="3531134" cy="6689"/>
              </a:xfrm>
              <a:prstGeom prst="rect">
                <a:avLst/>
              </a:prstGeom>
            </p:spPr>
          </p:pic>
        </p:grpSp>
        <p:grpSp>
          <p:nvGrpSpPr>
            <p:cNvPr id="1017" name="그룹 1017"/>
            <p:cNvGrpSpPr/>
            <p:nvPr/>
          </p:nvGrpSpPr>
          <p:grpSpPr>
            <a:xfrm>
              <a:off x="11102522" y="8560406"/>
              <a:ext cx="3531134" cy="6689"/>
              <a:chOff x="11102522" y="8560406"/>
              <a:chExt cx="3531134" cy="6689"/>
            </a:xfrm>
          </p:grpSpPr>
          <p:pic>
            <p:nvPicPr>
              <p:cNvPr id="63" name="Object 62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1102522" y="8560406"/>
                <a:ext cx="3531134" cy="6689"/>
              </a:xfrm>
              <a:prstGeom prst="rect">
                <a:avLst/>
              </a:prstGeom>
            </p:spPr>
          </p:pic>
        </p:grpSp>
        <p:sp>
          <p:nvSpPr>
            <p:cNvPr id="65" name="Object 65"/>
            <p:cNvSpPr txBox="1"/>
            <p:nvPr/>
          </p:nvSpPr>
          <p:spPr>
            <a:xfrm>
              <a:off x="11113143" y="7433259"/>
              <a:ext cx="5258758" cy="3964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개발</a:t>
              </a:r>
              <a:endParaRPr lang="en-US" dirty="0"/>
            </a:p>
          </p:txBody>
        </p:sp>
        <p:sp>
          <p:nvSpPr>
            <p:cNvPr id="66" name="Object 66"/>
            <p:cNvSpPr txBox="1"/>
            <p:nvPr/>
          </p:nvSpPr>
          <p:spPr>
            <a:xfrm>
              <a:off x="11113137" y="7986652"/>
              <a:ext cx="6329707" cy="3231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GitHub : </a:t>
              </a:r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  <a:hlinkClick r:id="rId6"/>
                </a:rPr>
                <a:t>https://github.com/Leesiw/scriptlang</a:t>
              </a:r>
              <a:endParaRPr lang="en-US" dirty="0"/>
            </a:p>
          </p:txBody>
        </p:sp>
        <p:sp>
          <p:nvSpPr>
            <p:cNvPr id="67" name="Object 67"/>
            <p:cNvSpPr txBox="1"/>
            <p:nvPr/>
          </p:nvSpPr>
          <p:spPr>
            <a:xfrm>
              <a:off x="11489137" y="7423733"/>
              <a:ext cx="5258758" cy="73569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기간 : 2022/05 ~ 2022/06</a:t>
              </a:r>
            </a:p>
            <a:p>
              <a:r>
                <a:rPr lang="en-US" sz="1500" dirty="0">
                  <a:solidFill>
                    <a:srgbClr val="333333"/>
                  </a:solidFill>
                  <a:latin typeface="Noto Sans CJK KR Light" pitchFamily="34" charset="0"/>
                  <a:cs typeface="Noto Sans CJK KR Light" pitchFamily="34" charset="0"/>
                </a:rPr>
                <a:t>인원 : 2인</a:t>
              </a:r>
              <a:endParaRPr lang="en-US" dirty="0"/>
            </a:p>
          </p:txBody>
        </p:sp>
      </p:grpSp>
      <p:pic>
        <p:nvPicPr>
          <p:cNvPr id="4" name="그림 3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ED35F70C-A4C7-722E-A739-4346736652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988" y="2875850"/>
            <a:ext cx="4827962" cy="2261096"/>
          </a:xfrm>
          <a:prstGeom prst="rect">
            <a:avLst/>
          </a:prstGeom>
        </p:spPr>
      </p:pic>
      <p:pic>
        <p:nvPicPr>
          <p:cNvPr id="7" name="그림 6" descr="텍스트, 스크린샷, 운영 체제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6478D3F2-0AF5-7B2F-1F7D-3EEEE33265B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93" y="2935680"/>
            <a:ext cx="3863624" cy="2173288"/>
          </a:xfrm>
          <a:prstGeom prst="rect">
            <a:avLst/>
          </a:prstGeom>
        </p:spPr>
      </p:pic>
      <p:pic>
        <p:nvPicPr>
          <p:cNvPr id="15" name="그림 14" descr="텍스트, 지도, 스크린샷이(가) 표시된 사진&#10;&#10;자동 생성된 설명">
            <a:extLst>
              <a:ext uri="{FF2B5EF4-FFF2-40B4-BE49-F238E27FC236}">
                <a16:creationId xmlns:a16="http://schemas.microsoft.com/office/drawing/2014/main" id="{1E92015E-601C-8B40-AE6B-894538DA8C6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971" y="5678306"/>
            <a:ext cx="4426786" cy="2849618"/>
          </a:xfrm>
          <a:prstGeom prst="rect">
            <a:avLst/>
          </a:prstGeom>
        </p:spPr>
      </p:pic>
      <p:sp>
        <p:nvSpPr>
          <p:cNvPr id="5" name="Object 28">
            <a:extLst>
              <a:ext uri="{FF2B5EF4-FFF2-40B4-BE49-F238E27FC236}">
                <a16:creationId xmlns:a16="http://schemas.microsoft.com/office/drawing/2014/main" id="{9A4C7DA7-645F-F4AA-ACCB-7A063E2B95D4}"/>
              </a:ext>
            </a:extLst>
          </p:cNvPr>
          <p:cNvSpPr txBox="1"/>
          <p:nvPr/>
        </p:nvSpPr>
        <p:spPr>
          <a:xfrm>
            <a:off x="4262093" y="4823281"/>
            <a:ext cx="632970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5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Video : </a:t>
            </a:r>
            <a:r>
              <a:rPr lang="en-US" sz="15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  <a:hlinkClick r:id="rId10"/>
              </a:rPr>
              <a:t>https://youtu.be/8CwzSZPH-pY</a:t>
            </a:r>
            <a:endParaRPr lang="en-US" dirty="0"/>
          </a:p>
        </p:txBody>
      </p:sp>
      <p:sp>
        <p:nvSpPr>
          <p:cNvPr id="12" name="Object 47">
            <a:extLst>
              <a:ext uri="{FF2B5EF4-FFF2-40B4-BE49-F238E27FC236}">
                <a16:creationId xmlns:a16="http://schemas.microsoft.com/office/drawing/2014/main" id="{6C2975CC-5574-2BC3-5191-7D34B1D8CE11}"/>
              </a:ext>
            </a:extLst>
          </p:cNvPr>
          <p:cNvSpPr txBox="1"/>
          <p:nvPr/>
        </p:nvSpPr>
        <p:spPr>
          <a:xfrm>
            <a:off x="13671332" y="4808857"/>
            <a:ext cx="632970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5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Video : </a:t>
            </a:r>
            <a:r>
              <a:rPr lang="en-US" sz="15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  <a:hlinkClick r:id="rId11"/>
              </a:rPr>
              <a:t>https://youtu.be/N_5nV1iFdv0</a:t>
            </a:r>
            <a:endParaRPr lang="en-US" dirty="0"/>
          </a:p>
        </p:txBody>
      </p:sp>
      <p:sp>
        <p:nvSpPr>
          <p:cNvPr id="17" name="Object 66">
            <a:extLst>
              <a:ext uri="{FF2B5EF4-FFF2-40B4-BE49-F238E27FC236}">
                <a16:creationId xmlns:a16="http://schemas.microsoft.com/office/drawing/2014/main" id="{303A2D98-4937-6F2F-160E-2F355A78BF0C}"/>
              </a:ext>
            </a:extLst>
          </p:cNvPr>
          <p:cNvSpPr txBox="1"/>
          <p:nvPr/>
        </p:nvSpPr>
        <p:spPr>
          <a:xfrm>
            <a:off x="9596093" y="8191500"/>
            <a:ext cx="6329707" cy="3231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5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Video : </a:t>
            </a:r>
            <a:r>
              <a:rPr lang="en-US" sz="15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  <a:hlinkClick r:id="rId12"/>
              </a:rPr>
              <a:t>https://youtu.be/lOTUcqYuJbU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495986" y="9355657"/>
            <a:ext cx="7995157" cy="6285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Portfolio </a:t>
            </a:r>
            <a:r>
              <a:rPr lang="en-US" sz="2400" dirty="0">
                <a:solidFill>
                  <a:srgbClr val="333333"/>
                </a:solidFill>
                <a:latin typeface="Noto Sans CJK KR Bold" pitchFamily="34" charset="0"/>
                <a:cs typeface="Noto Sans CJK KR Bold" pitchFamily="34" charset="0"/>
              </a:rPr>
              <a:t>서버 프로그래머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825909" y="2291567"/>
            <a:ext cx="24997857" cy="16312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b="1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이시우</a:t>
            </a:r>
          </a:p>
          <a:p>
            <a:r>
              <a:rPr lang="en-US" sz="5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서버 프로그래머</a:t>
            </a:r>
            <a:endParaRPr lang="en-US" dirty="0"/>
          </a:p>
        </p:txBody>
      </p:sp>
      <p:sp>
        <p:nvSpPr>
          <p:cNvPr id="10" name="Object 10"/>
          <p:cNvSpPr txBox="1"/>
          <p:nvPr/>
        </p:nvSpPr>
        <p:spPr>
          <a:xfrm>
            <a:off x="810238" y="4614295"/>
            <a:ext cx="24997857" cy="38318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Birth. 2001/08/07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Tel. 010-30873079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Email. asonaso@tukorea.ac.kr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Education. 한국공학대학교 게임공학과 졸업예정 (2024/02)</a:t>
            </a:r>
          </a:p>
          <a:p>
            <a:pPr>
              <a:lnSpc>
                <a:spcPct val="150000"/>
              </a:lnSpc>
            </a:pPr>
            <a:r>
              <a:rPr lang="en-US" sz="30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Address. 경기도 수원시</a:t>
            </a:r>
          </a:p>
          <a:p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12161038" y="2406021"/>
            <a:ext cx="7946230" cy="54784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언어</a:t>
            </a:r>
          </a:p>
          <a:p>
            <a:r>
              <a:rPr 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 - C</a:t>
            </a:r>
          </a:p>
          <a:p>
            <a:r>
              <a:rPr lang="en-US" sz="2500" b="1" dirty="0">
                <a:solidFill>
                  <a:srgbClr val="5D5D5D"/>
                </a:solidFill>
                <a:latin typeface="Noto Sans CJK KR Black" pitchFamily="34" charset="0"/>
                <a:cs typeface="Noto Sans CJK KR Black" pitchFamily="34" charset="0"/>
              </a:rPr>
              <a:t> - C++11</a:t>
            </a:r>
          </a:p>
          <a:p>
            <a:r>
              <a:rPr 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 - Python</a:t>
            </a:r>
          </a:p>
          <a:p>
            <a:r>
              <a:rPr 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 - Java</a:t>
            </a:r>
          </a:p>
          <a:p>
            <a:endParaRPr lang="en-US" sz="2500" dirty="0">
              <a:solidFill>
                <a:srgbClr val="5D5D5D"/>
              </a:solidFill>
              <a:latin typeface="Noto Sans CJK KR DemiLight" pitchFamily="34" charset="0"/>
              <a:cs typeface="Noto Sans CJK KR DemiLight" pitchFamily="34" charset="0"/>
            </a:endParaRPr>
          </a:p>
          <a:p>
            <a:r>
              <a:rPr 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서버</a:t>
            </a:r>
          </a:p>
          <a:p>
            <a:r>
              <a:rPr 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 - IOCP</a:t>
            </a:r>
          </a:p>
          <a:p>
            <a:r>
              <a:rPr 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 - </a:t>
            </a:r>
            <a:r>
              <a:rPr lang="en-US" sz="2500" dirty="0" err="1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멀티스레</a:t>
            </a:r>
            <a:r>
              <a:rPr lang="ko-KR" alt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드</a:t>
            </a:r>
            <a:endParaRPr lang="en-US" sz="2500" dirty="0">
              <a:solidFill>
                <a:srgbClr val="5D5D5D"/>
              </a:solidFill>
              <a:latin typeface="Noto Sans CJK KR DemiLight" pitchFamily="34" charset="0"/>
              <a:cs typeface="Noto Sans CJK KR DemiLight" pitchFamily="34" charset="0"/>
            </a:endParaRPr>
          </a:p>
          <a:p>
            <a:r>
              <a:rPr 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 - MSSQL</a:t>
            </a:r>
          </a:p>
          <a:p>
            <a:endParaRPr lang="en-US" sz="2500" dirty="0">
              <a:solidFill>
                <a:srgbClr val="5D5D5D"/>
              </a:solidFill>
              <a:latin typeface="Noto Sans CJK KR DemiLight" pitchFamily="34" charset="0"/>
              <a:cs typeface="Noto Sans CJK KR DemiLight" pitchFamily="34" charset="0"/>
            </a:endParaRPr>
          </a:p>
          <a:p>
            <a:r>
              <a:rPr 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클라이언트</a:t>
            </a:r>
          </a:p>
          <a:p>
            <a:r>
              <a:rPr 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 - DirectX12</a:t>
            </a:r>
          </a:p>
          <a:p>
            <a:r>
              <a:rPr lang="en-US" sz="2500" dirty="0">
                <a:solidFill>
                  <a:srgbClr val="5D5D5D"/>
                </a:solidFill>
                <a:latin typeface="Noto Sans CJK KR DemiLight" pitchFamily="34" charset="0"/>
                <a:cs typeface="Noto Sans CJK KR DemiLight" pitchFamily="34" charset="0"/>
              </a:rPr>
              <a:t> - OpenGL</a:t>
            </a:r>
            <a:endParaRPr lang="en-US" dirty="0"/>
          </a:p>
        </p:txBody>
      </p:sp>
      <p:sp>
        <p:nvSpPr>
          <p:cNvPr id="12" name="Object 12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57247" y="4560132"/>
            <a:ext cx="16633896" cy="14286"/>
            <a:chOff x="857247" y="4560132"/>
            <a:chExt cx="16633896" cy="14286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57247" y="4560132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825909" y="5694414"/>
            <a:ext cx="16633896" cy="14286"/>
            <a:chOff x="825909" y="5694414"/>
            <a:chExt cx="16633896" cy="14286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5694414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803718" y="6828697"/>
            <a:ext cx="16633896" cy="14286"/>
            <a:chOff x="803718" y="6828697"/>
            <a:chExt cx="16633896" cy="14286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3718" y="6828697"/>
              <a:ext cx="16633896" cy="14286"/>
            </a:xfrm>
            <a:prstGeom prst="rect">
              <a:avLst/>
            </a:prstGeom>
          </p:spPr>
        </p:pic>
      </p:grpSp>
      <p:sp>
        <p:nvSpPr>
          <p:cNvPr id="17" name="Object 17"/>
          <p:cNvSpPr txBox="1"/>
          <p:nvPr/>
        </p:nvSpPr>
        <p:spPr>
          <a:xfrm>
            <a:off x="2692276" y="2576819"/>
            <a:ext cx="9227335" cy="9032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kern="0" spc="-1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졸업 작품 - StarGiant</a:t>
            </a:r>
            <a:endParaRPr lang="en-US" dirty="0"/>
          </a:p>
        </p:txBody>
      </p:sp>
      <p:sp>
        <p:nvSpPr>
          <p:cNvPr id="18" name="Object 18"/>
          <p:cNvSpPr txBox="1"/>
          <p:nvPr/>
        </p:nvSpPr>
        <p:spPr>
          <a:xfrm>
            <a:off x="857247" y="1080838"/>
            <a:ext cx="16263532" cy="1324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CONTENTS</a:t>
            </a:r>
            <a:endParaRPr lang="en-US" dirty="0"/>
          </a:p>
        </p:txBody>
      </p:sp>
      <p:sp>
        <p:nvSpPr>
          <p:cNvPr id="19" name="Object 19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sp>
        <p:nvSpPr>
          <p:cNvPr id="20" name="Object 20"/>
          <p:cNvSpPr txBox="1"/>
          <p:nvPr/>
        </p:nvSpPr>
        <p:spPr>
          <a:xfrm>
            <a:off x="2692276" y="3755038"/>
            <a:ext cx="19729511" cy="9032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kern="0" spc="-1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게임 서버 프로그래밍 - 개인 텀프로젝트</a:t>
            </a:r>
            <a:endParaRPr lang="en-US" dirty="0"/>
          </a:p>
        </p:txBody>
      </p:sp>
      <p:sp>
        <p:nvSpPr>
          <p:cNvPr id="21" name="Object 21"/>
          <p:cNvSpPr txBox="1"/>
          <p:nvPr/>
        </p:nvSpPr>
        <p:spPr>
          <a:xfrm>
            <a:off x="2692276" y="4876648"/>
            <a:ext cx="19729511" cy="9032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kern="0" spc="-1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네트워크 게임 프로그래밍 - 던그리드 모작</a:t>
            </a:r>
            <a:endParaRPr lang="en-US" dirty="0"/>
          </a:p>
        </p:txBody>
      </p:sp>
      <p:sp>
        <p:nvSpPr>
          <p:cNvPr id="22" name="Object 22"/>
          <p:cNvSpPr txBox="1"/>
          <p:nvPr/>
        </p:nvSpPr>
        <p:spPr>
          <a:xfrm>
            <a:off x="2692276" y="6020905"/>
            <a:ext cx="7764693" cy="9032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kern="0" spc="-1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기타 클라이언트 작업물</a:t>
            </a:r>
            <a:endParaRPr lang="en-US" dirty="0"/>
          </a:p>
        </p:txBody>
      </p:sp>
      <p:sp>
        <p:nvSpPr>
          <p:cNvPr id="23" name="Object 23"/>
          <p:cNvSpPr txBox="1"/>
          <p:nvPr/>
        </p:nvSpPr>
        <p:spPr>
          <a:xfrm>
            <a:off x="9888968" y="451134"/>
            <a:ext cx="7570837" cy="639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TABLE OF CONTENTS</a:t>
            </a:r>
            <a:endParaRPr lang="en-US" dirty="0"/>
          </a:p>
        </p:txBody>
      </p:sp>
      <p:grpSp>
        <p:nvGrpSpPr>
          <p:cNvPr id="1006" name="그룹 1006"/>
          <p:cNvGrpSpPr/>
          <p:nvPr/>
        </p:nvGrpSpPr>
        <p:grpSpPr>
          <a:xfrm>
            <a:off x="825909" y="3425849"/>
            <a:ext cx="16633896" cy="14286"/>
            <a:chOff x="825909" y="3425849"/>
            <a:chExt cx="16633896" cy="14286"/>
          </a:xfrm>
        </p:grpSpPr>
        <p:pic>
          <p:nvPicPr>
            <p:cNvPr id="25" name="Object 2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3425849"/>
              <a:ext cx="16633896" cy="14286"/>
            </a:xfrm>
            <a:prstGeom prst="rect">
              <a:avLst/>
            </a:prstGeom>
          </p:spPr>
        </p:pic>
      </p:grpSp>
      <p:sp>
        <p:nvSpPr>
          <p:cNvPr id="27" name="Object 27"/>
          <p:cNvSpPr txBox="1"/>
          <p:nvPr/>
        </p:nvSpPr>
        <p:spPr>
          <a:xfrm>
            <a:off x="857247" y="2405728"/>
            <a:ext cx="1510247" cy="1331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01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857247" y="3517829"/>
            <a:ext cx="1510247" cy="1331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02</a:t>
            </a:r>
            <a:endParaRPr lang="en-US" dirty="0"/>
          </a:p>
        </p:txBody>
      </p:sp>
      <p:sp>
        <p:nvSpPr>
          <p:cNvPr id="29" name="Object 29"/>
          <p:cNvSpPr txBox="1"/>
          <p:nvPr/>
        </p:nvSpPr>
        <p:spPr>
          <a:xfrm>
            <a:off x="825909" y="4651562"/>
            <a:ext cx="1510247" cy="1331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03</a:t>
            </a:r>
            <a:endParaRPr lang="en-US" dirty="0"/>
          </a:p>
        </p:txBody>
      </p:sp>
      <p:sp>
        <p:nvSpPr>
          <p:cNvPr id="30" name="Object 30"/>
          <p:cNvSpPr txBox="1"/>
          <p:nvPr/>
        </p:nvSpPr>
        <p:spPr>
          <a:xfrm>
            <a:off x="825909" y="5788962"/>
            <a:ext cx="1510247" cy="1331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04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857247" y="4118724"/>
            <a:ext cx="11230543" cy="6342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장르 : 3인 3D 우주 슈팅 게임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857247" y="2691210"/>
            <a:ext cx="7536439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b="1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StarGiant</a:t>
            </a:r>
            <a:endParaRPr lang="en-US" b="1" dirty="0"/>
          </a:p>
        </p:txBody>
      </p:sp>
      <p:sp>
        <p:nvSpPr>
          <p:cNvPr id="10" name="Object 10"/>
          <p:cNvSpPr txBox="1"/>
          <p:nvPr/>
        </p:nvSpPr>
        <p:spPr>
          <a:xfrm>
            <a:off x="2241333" y="1080838"/>
            <a:ext cx="10920618" cy="13428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졸업 작품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825909" y="3652706"/>
            <a:ext cx="7541049" cy="14286"/>
            <a:chOff x="825909" y="3652706"/>
            <a:chExt cx="7541049" cy="1428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3652706"/>
              <a:ext cx="7541049" cy="14286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857247" y="1080838"/>
            <a:ext cx="1686685" cy="1331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01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857247" y="5013845"/>
            <a:ext cx="7541049" cy="14286"/>
            <a:chOff x="857247" y="5013845"/>
            <a:chExt cx="7541049" cy="14286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57247" y="5013845"/>
              <a:ext cx="7541049" cy="14286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830236" y="6374984"/>
            <a:ext cx="7541049" cy="14286"/>
            <a:chOff x="830236" y="6374984"/>
            <a:chExt cx="7541049" cy="14286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0236" y="6374984"/>
              <a:ext cx="7541049" cy="1428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803226" y="7736122"/>
            <a:ext cx="7541049" cy="14286"/>
            <a:chOff x="803226" y="7736122"/>
            <a:chExt cx="7541049" cy="14286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3226" y="7736122"/>
              <a:ext cx="7541049" cy="14286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825909" y="5329000"/>
            <a:ext cx="11230543" cy="6342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개발</a:t>
            </a:r>
            <a:endParaRPr lang="en-US" dirty="0"/>
          </a:p>
        </p:txBody>
      </p:sp>
      <p:sp>
        <p:nvSpPr>
          <p:cNvPr id="26" name="Object 26"/>
          <p:cNvSpPr txBox="1"/>
          <p:nvPr/>
        </p:nvSpPr>
        <p:spPr>
          <a:xfrm>
            <a:off x="879930" y="6574333"/>
            <a:ext cx="11228291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본인 역할</a:t>
            </a:r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: </a:t>
            </a:r>
          </a:p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 </a:t>
            </a:r>
            <a:endParaRPr lang="en-US" dirty="0"/>
          </a:p>
        </p:txBody>
      </p:sp>
      <p:sp>
        <p:nvSpPr>
          <p:cNvPr id="27" name="Object 27"/>
          <p:cNvSpPr txBox="1"/>
          <p:nvPr/>
        </p:nvSpPr>
        <p:spPr>
          <a:xfrm>
            <a:off x="879930" y="8206990"/>
            <a:ext cx="11230543" cy="6342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GitHub : https://github.com/Leesiw/StarGiant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9888959" y="451133"/>
            <a:ext cx="7570837" cy="639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졸업 작품 - STARGIANT</a:t>
            </a:r>
            <a:endParaRPr lang="en-US" dirty="0"/>
          </a:p>
        </p:txBody>
      </p:sp>
      <p:sp>
        <p:nvSpPr>
          <p:cNvPr id="29" name="Object 29"/>
          <p:cNvSpPr txBox="1"/>
          <p:nvPr/>
        </p:nvSpPr>
        <p:spPr>
          <a:xfrm>
            <a:off x="1438523" y="5329000"/>
            <a:ext cx="11230543" cy="11771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기간 : 2022/09 ~ 2023/07</a:t>
            </a:r>
          </a:p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인원 : 3인 [클라이언트 2인 / 서버 1인] </a:t>
            </a:r>
            <a:endParaRPr lang="en-US" dirty="0"/>
          </a:p>
        </p:txBody>
      </p:sp>
      <p:sp>
        <p:nvSpPr>
          <p:cNvPr id="30" name="Object 30"/>
          <p:cNvSpPr txBox="1"/>
          <p:nvPr/>
        </p:nvSpPr>
        <p:spPr>
          <a:xfrm>
            <a:off x="2354219" y="6581952"/>
            <a:ext cx="11228291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dirty="0" err="1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멀티스레딩</a:t>
            </a:r>
            <a:r>
              <a:rPr lang="ko-KR" alt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 </a:t>
            </a:r>
            <a:r>
              <a:rPr lang="en-US" altLang="ko-KR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IOCP</a:t>
            </a:r>
            <a:endParaRPr lang="en-US" sz="2400" dirty="0">
              <a:solidFill>
                <a:srgbClr val="333333"/>
              </a:solidFill>
              <a:latin typeface="Noto Sans CJK KR Light" pitchFamily="34" charset="0"/>
              <a:cs typeface="Noto Sans CJK KR Light" pitchFamily="34" charset="0"/>
            </a:endParaRPr>
          </a:p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적 AI</a:t>
            </a:r>
          </a:p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미션 시스템</a:t>
            </a:r>
            <a:endParaRPr lang="en-US" dirty="0"/>
          </a:p>
        </p:txBody>
      </p:sp>
      <p:grpSp>
        <p:nvGrpSpPr>
          <p:cNvPr id="1007" name="그룹 1007"/>
          <p:cNvGrpSpPr/>
          <p:nvPr/>
        </p:nvGrpSpPr>
        <p:grpSpPr>
          <a:xfrm>
            <a:off x="12731288" y="5549237"/>
            <a:ext cx="4428839" cy="3272307"/>
            <a:chOff x="12731288" y="5549237"/>
            <a:chExt cx="4428839" cy="3272307"/>
          </a:xfrm>
        </p:grpSpPr>
        <p:pic>
          <p:nvPicPr>
            <p:cNvPr id="32" name="Object 3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731288" y="5549237"/>
              <a:ext cx="4428839" cy="3272307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448171" y="5549237"/>
            <a:ext cx="4354569" cy="3269276"/>
            <a:chOff x="8448171" y="5549237"/>
            <a:chExt cx="4354569" cy="3269276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448171" y="5549237"/>
              <a:ext cx="4354569" cy="3269276"/>
            </a:xfrm>
            <a:prstGeom prst="rect">
              <a:avLst/>
            </a:prstGeom>
          </p:spPr>
        </p:pic>
      </p:grpSp>
      <p:grpSp>
        <p:nvGrpSpPr>
          <p:cNvPr id="1009" name="그룹 1009"/>
          <p:cNvGrpSpPr/>
          <p:nvPr/>
        </p:nvGrpSpPr>
        <p:grpSpPr>
          <a:xfrm>
            <a:off x="9998298" y="2498451"/>
            <a:ext cx="5494598" cy="3069833"/>
            <a:chOff x="9998298" y="2498451"/>
            <a:chExt cx="5494598" cy="3069833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998298" y="2498451"/>
              <a:ext cx="5494598" cy="306983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2241333" y="1080838"/>
            <a:ext cx="10920618" cy="13428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매칭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857247" y="1080838"/>
            <a:ext cx="1686685" cy="1331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01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9888959" y="451133"/>
            <a:ext cx="7570837" cy="639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졸업 작품 - STARGIANT</a:t>
            </a:r>
            <a:endParaRPr lang="en-US" dirty="0"/>
          </a:p>
        </p:txBody>
      </p:sp>
      <p:grpSp>
        <p:nvGrpSpPr>
          <p:cNvPr id="1008" name="그룹 1008"/>
          <p:cNvGrpSpPr/>
          <p:nvPr/>
        </p:nvGrpSpPr>
        <p:grpSpPr>
          <a:xfrm>
            <a:off x="9898455" y="3266226"/>
            <a:ext cx="6689826" cy="5106345"/>
            <a:chOff x="8448171" y="5549237"/>
            <a:chExt cx="4354569" cy="3269276"/>
          </a:xfrm>
        </p:grpSpPr>
        <p:pic>
          <p:nvPicPr>
            <p:cNvPr id="35" name="Object 34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448171" y="5549237"/>
              <a:ext cx="4354569" cy="3269276"/>
            </a:xfrm>
            <a:prstGeom prst="rect">
              <a:avLst/>
            </a:prstGeom>
          </p:spPr>
        </p:pic>
      </p:grpSp>
      <p:sp>
        <p:nvSpPr>
          <p:cNvPr id="4" name="Object 9">
            <a:extLst>
              <a:ext uri="{FF2B5EF4-FFF2-40B4-BE49-F238E27FC236}">
                <a16:creationId xmlns:a16="http://schemas.microsoft.com/office/drawing/2014/main" id="{0E6A0CBD-859C-C703-10C9-F6531674AB3D}"/>
              </a:ext>
            </a:extLst>
          </p:cNvPr>
          <p:cNvSpPr txBox="1"/>
          <p:nvPr/>
        </p:nvSpPr>
        <p:spPr>
          <a:xfrm>
            <a:off x="857247" y="2691210"/>
            <a:ext cx="8515353" cy="57554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400" dirty="0">
                <a:solidFill>
                  <a:srgbClr val="5D5D5D"/>
                </a:solidFill>
                <a:latin typeface="Noto Sans CJK KR Bold" pitchFamily="34" charset="0"/>
              </a:rPr>
              <a:t>2</a:t>
            </a:r>
            <a:r>
              <a:rPr lang="ko-KR" altLang="en-US" sz="3400" dirty="0">
                <a:solidFill>
                  <a:srgbClr val="5D5D5D"/>
                </a:solidFill>
                <a:latin typeface="Noto Sans CJK KR Bold" pitchFamily="34" charset="0"/>
              </a:rPr>
              <a:t>가지 매칭 시스템 구현</a:t>
            </a:r>
            <a:endParaRPr lang="en-US" altLang="ko-KR" sz="3400" dirty="0">
              <a:solidFill>
                <a:srgbClr val="5D5D5D"/>
              </a:solidFill>
              <a:latin typeface="Noto Sans CJK KR Bold" pitchFamily="34" charset="0"/>
            </a:endParaRPr>
          </a:p>
          <a:p>
            <a:endParaRPr lang="en-US" sz="3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오토 매칭</a:t>
            </a: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800100" lvl="1" indent="-342900">
              <a:buFontTx/>
              <a:buChar char="-"/>
            </a:pPr>
            <a:r>
              <a:rPr lang="ko-KR" altLang="en-US" sz="2000" dirty="0">
                <a:solidFill>
                  <a:srgbClr val="5D5D5D"/>
                </a:solidFill>
                <a:latin typeface="Noto Sans CJK KR Bold" pitchFamily="34" charset="0"/>
              </a:rPr>
              <a:t>오토 </a:t>
            </a:r>
            <a:r>
              <a:rPr lang="ko-KR" altLang="en-US" sz="2000" dirty="0" err="1">
                <a:solidFill>
                  <a:srgbClr val="5D5D5D"/>
                </a:solidFill>
                <a:latin typeface="Noto Sans CJK KR Bold" pitchFamily="34" charset="0"/>
              </a:rPr>
              <a:t>매칭을</a:t>
            </a:r>
            <a:r>
              <a:rPr lang="ko-KR" altLang="en-US" sz="2000" dirty="0">
                <a:solidFill>
                  <a:srgbClr val="5D5D5D"/>
                </a:solidFill>
                <a:latin typeface="Noto Sans CJK KR Bold" pitchFamily="34" charset="0"/>
              </a:rPr>
              <a:t> 누른 클라이언트끼리 방에 매칭</a:t>
            </a:r>
            <a:endParaRPr lang="en-US" altLang="ko-KR" sz="20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endParaRPr lang="en-US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방 번호 매칭</a:t>
            </a: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800100" lvl="1" indent="-342900">
              <a:buFontTx/>
              <a:buChar char="-"/>
            </a:pPr>
            <a:r>
              <a:rPr lang="ko-KR" altLang="en-US" sz="2000" dirty="0">
                <a:solidFill>
                  <a:srgbClr val="5D5D5D"/>
                </a:solidFill>
                <a:latin typeface="Noto Sans CJK KR Bold" pitchFamily="34" charset="0"/>
              </a:rPr>
              <a:t>같은 번호를 입력한 클라이언트끼리 같은 방으로 매칭</a:t>
            </a:r>
            <a:endParaRPr lang="en-US" altLang="ko-KR" sz="20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800100" lvl="1" indent="-342900">
              <a:buFontTx/>
              <a:buChar char="-"/>
            </a:pPr>
            <a:r>
              <a:rPr lang="ko-KR" altLang="en-US" sz="2000" dirty="0">
                <a:solidFill>
                  <a:srgbClr val="5D5D5D"/>
                </a:solidFill>
                <a:latin typeface="Noto Sans CJK KR Bold" pitchFamily="34" charset="0"/>
              </a:rPr>
              <a:t>지인과 함께 게임 가능</a:t>
            </a:r>
            <a:r>
              <a:rPr lang="en-US" altLang="ko-KR" sz="2000" dirty="0">
                <a:solidFill>
                  <a:srgbClr val="5D5D5D"/>
                </a:solidFill>
                <a:latin typeface="Noto Sans CJK KR Bold" pitchFamily="34" charset="0"/>
              </a:rPr>
              <a:t> </a:t>
            </a: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매칭이 되거나 방에 속해 있던 클라이언트가 접속을 해제할 때마다 </a:t>
            </a:r>
            <a:r>
              <a:rPr lang="en-US" altLang="ko-KR" sz="2400" dirty="0">
                <a:solidFill>
                  <a:srgbClr val="5D5D5D"/>
                </a:solidFill>
                <a:latin typeface="Noto Sans CJK KR Bold" pitchFamily="34" charset="0"/>
              </a:rPr>
              <a:t>SC_ADD_PLAYER</a:t>
            </a: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 혹은 </a:t>
            </a:r>
            <a:r>
              <a:rPr lang="en-US" altLang="ko-KR" sz="2400" dirty="0">
                <a:solidFill>
                  <a:srgbClr val="5D5D5D"/>
                </a:solidFill>
                <a:latin typeface="Noto Sans CJK KR Bold" pitchFamily="34" charset="0"/>
              </a:rPr>
              <a:t>SC_REMOVE_PLAYER </a:t>
            </a: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패킷을 보내 현재 방에 속해 있는 인원을 알 수 있도록 했다</a:t>
            </a: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해당 방에 속해 있던 클라이언트들이 모두 접속을 해제했거나 게임을 클리어했을 경우 해당 방이 초기화</a:t>
            </a: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2241333" y="1080838"/>
            <a:ext cx="10920618" cy="13428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적 AI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857247" y="1080838"/>
            <a:ext cx="1686685" cy="1331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01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9888959" y="451133"/>
            <a:ext cx="7570837" cy="639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졸업 작품 - STARGIANT</a:t>
            </a:r>
            <a:endParaRPr lang="en-US" dirty="0"/>
          </a:p>
        </p:txBody>
      </p:sp>
      <p:sp>
        <p:nvSpPr>
          <p:cNvPr id="2" name="Object 9">
            <a:extLst>
              <a:ext uri="{FF2B5EF4-FFF2-40B4-BE49-F238E27FC236}">
                <a16:creationId xmlns:a16="http://schemas.microsoft.com/office/drawing/2014/main" id="{DB9A8C66-C3D1-46EF-D36C-ACC84B68B651}"/>
              </a:ext>
            </a:extLst>
          </p:cNvPr>
          <p:cNvSpPr txBox="1"/>
          <p:nvPr/>
        </p:nvSpPr>
        <p:spPr>
          <a:xfrm>
            <a:off x="857247" y="2691210"/>
            <a:ext cx="8515353" cy="738663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400" dirty="0">
                <a:solidFill>
                  <a:srgbClr val="5D5D5D"/>
                </a:solidFill>
                <a:latin typeface="Noto Sans CJK KR Bold" pitchFamily="34" charset="0"/>
              </a:rPr>
              <a:t>- </a:t>
            </a:r>
            <a:r>
              <a:rPr lang="en-US" altLang="ko-KR" sz="2400" dirty="0">
                <a:solidFill>
                  <a:srgbClr val="5D5D5D"/>
                </a:solidFill>
                <a:latin typeface="Noto Sans CJK KR Bold" pitchFamily="34" charset="0"/>
              </a:rPr>
              <a:t>MOVE </a:t>
            </a: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모드</a:t>
            </a: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800100" lvl="1" indent="-342900">
              <a:buFontTx/>
              <a:buChar char="-"/>
            </a:pPr>
            <a:r>
              <a:rPr lang="ko-KR" altLang="en-US" sz="2000" dirty="0">
                <a:solidFill>
                  <a:srgbClr val="5D5D5D"/>
                </a:solidFill>
                <a:latin typeface="Noto Sans CJK KR Bold" pitchFamily="34" charset="0"/>
              </a:rPr>
              <a:t>미리 랜덤으로 지정된 플레이어 주변 좌표</a:t>
            </a:r>
            <a:r>
              <a:rPr lang="en-US" altLang="ko-KR" sz="2000" dirty="0">
                <a:solidFill>
                  <a:srgbClr val="5D5D5D"/>
                </a:solidFill>
                <a:latin typeface="Noto Sans CJK KR Bold" pitchFamily="34" charset="0"/>
              </a:rPr>
              <a:t>(</a:t>
            </a:r>
            <a:r>
              <a:rPr lang="ko-KR" altLang="en-US" sz="2000" dirty="0">
                <a:solidFill>
                  <a:srgbClr val="5D5D5D"/>
                </a:solidFill>
                <a:latin typeface="Noto Sans CJK KR Bold" pitchFamily="34" charset="0"/>
              </a:rPr>
              <a:t>목표지점</a:t>
            </a:r>
            <a:r>
              <a:rPr lang="en-US" altLang="ko-KR" sz="2000" dirty="0">
                <a:solidFill>
                  <a:srgbClr val="5D5D5D"/>
                </a:solidFill>
                <a:latin typeface="Noto Sans CJK KR Bold" pitchFamily="34" charset="0"/>
              </a:rPr>
              <a:t>)</a:t>
            </a:r>
            <a:r>
              <a:rPr lang="ko-KR" altLang="en-US" sz="2000" dirty="0">
                <a:solidFill>
                  <a:srgbClr val="5D5D5D"/>
                </a:solidFill>
                <a:latin typeface="Noto Sans CJK KR Bold" pitchFamily="34" charset="0"/>
              </a:rPr>
              <a:t>로 이동</a:t>
            </a:r>
            <a:endParaRPr lang="en-US" altLang="ko-KR" sz="20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800100" lvl="1" indent="-342900">
              <a:buFontTx/>
              <a:buChar char="-"/>
            </a:pPr>
            <a:r>
              <a:rPr lang="ko-KR" altLang="en-US" sz="2000" dirty="0">
                <a:solidFill>
                  <a:srgbClr val="5D5D5D"/>
                </a:solidFill>
                <a:latin typeface="Noto Sans CJK KR Bold" pitchFamily="34" charset="0"/>
              </a:rPr>
              <a:t>미리 지정된 목표지점을 향해 회전하며 보고 있는 방향으로 간다</a:t>
            </a:r>
            <a:endParaRPr lang="en-US" sz="2000" dirty="0">
              <a:solidFill>
                <a:srgbClr val="5D5D5D"/>
              </a:solidFill>
              <a:latin typeface="Noto Sans CJK KR Bold" pitchFamily="34" charset="0"/>
            </a:endParaRPr>
          </a:p>
          <a:p>
            <a:r>
              <a:rPr lang="en-US" altLang="ko-KR" sz="2400" dirty="0">
                <a:solidFill>
                  <a:srgbClr val="5D5D5D"/>
                </a:solidFill>
                <a:latin typeface="Noto Sans CJK KR Bold" pitchFamily="34" charset="0"/>
              </a:rPr>
              <a:t>-</a:t>
            </a: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 </a:t>
            </a:r>
            <a:r>
              <a:rPr lang="en-US" altLang="ko-KR" sz="2400" dirty="0">
                <a:solidFill>
                  <a:srgbClr val="5D5D5D"/>
                </a:solidFill>
                <a:latin typeface="Noto Sans CJK KR Bold" pitchFamily="34" charset="0"/>
              </a:rPr>
              <a:t>AIMING </a:t>
            </a: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모드</a:t>
            </a: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800100" lvl="1" indent="-342900">
              <a:buFontTx/>
              <a:buChar char="-"/>
            </a:pPr>
            <a:r>
              <a:rPr lang="ko-KR" altLang="en-US" sz="2000" dirty="0">
                <a:solidFill>
                  <a:srgbClr val="5D5D5D"/>
                </a:solidFill>
                <a:latin typeface="Noto Sans CJK KR Bold" pitchFamily="34" charset="0"/>
              </a:rPr>
              <a:t>플레이어를 향해 회전하고 공격한다</a:t>
            </a:r>
            <a:endParaRPr lang="en-US" altLang="ko-KR" sz="20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800100" lvl="1" indent="-342900">
              <a:buFontTx/>
              <a:buChar char="-"/>
            </a:pPr>
            <a:r>
              <a:rPr lang="ko-KR" altLang="en-US" sz="2000" dirty="0">
                <a:solidFill>
                  <a:srgbClr val="5D5D5D"/>
                </a:solidFill>
                <a:latin typeface="Noto Sans CJK KR Bold" pitchFamily="34" charset="0"/>
              </a:rPr>
              <a:t>플레이어와 거리가 공격 사거리보다 멀어질 경우 </a:t>
            </a:r>
            <a:r>
              <a:rPr lang="en-US" altLang="ko-KR" sz="2000" dirty="0">
                <a:solidFill>
                  <a:srgbClr val="5D5D5D"/>
                </a:solidFill>
                <a:latin typeface="Noto Sans CJK KR Bold" pitchFamily="34" charset="0"/>
              </a:rPr>
              <a:t>MOVE </a:t>
            </a:r>
            <a:r>
              <a:rPr lang="ko-KR" altLang="en-US" sz="2000" dirty="0">
                <a:solidFill>
                  <a:srgbClr val="5D5D5D"/>
                </a:solidFill>
                <a:latin typeface="Noto Sans CJK KR Bold" pitchFamily="34" charset="0"/>
              </a:rPr>
              <a:t>모드로 전환</a:t>
            </a:r>
            <a:endParaRPr lang="en-US" altLang="ko-KR" sz="20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두가지 모드 모두 자연스럽게 목표하는 지점을 바라보도록 회전하도록 해야 했는데 축 회전 혹은 </a:t>
            </a:r>
            <a:r>
              <a:rPr lang="en-US" altLang="ko-KR" sz="2400" dirty="0">
                <a:solidFill>
                  <a:srgbClr val="5D5D5D"/>
                </a:solidFill>
                <a:latin typeface="Noto Sans CJK KR Bold" pitchFamily="34" charset="0"/>
              </a:rPr>
              <a:t>yaw </a:t>
            </a: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회전만 사용할 때 움직임이 부자연스럽거나 회전이 뒤집히는 결과 발생</a:t>
            </a: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문제 해결을 위해 여러가지 회전 방식 시도</a:t>
            </a: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인터넷에 나와있는 </a:t>
            </a:r>
            <a:r>
              <a:rPr lang="en-US" altLang="ko-KR" sz="2400" dirty="0">
                <a:solidFill>
                  <a:srgbClr val="5D5D5D"/>
                </a:solidFill>
                <a:latin typeface="Noto Sans CJK KR Bold" pitchFamily="34" charset="0"/>
              </a:rPr>
              <a:t>pitch, yaw </a:t>
            </a: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회전 방식과</a:t>
            </a:r>
            <a:r>
              <a:rPr lang="en-US" altLang="ko-KR" sz="2400" dirty="0">
                <a:solidFill>
                  <a:srgbClr val="5D5D5D"/>
                </a:solidFill>
                <a:latin typeface="Noto Sans CJK KR Bold" pitchFamily="34" charset="0"/>
              </a:rPr>
              <a:t> </a:t>
            </a: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이전 게임수학 과목에서 배운 행렬 관련 지식을 활용해 흐른 시간</a:t>
            </a:r>
            <a:r>
              <a:rPr lang="en-US" altLang="ko-KR" sz="2400" dirty="0">
                <a:solidFill>
                  <a:srgbClr val="5D5D5D"/>
                </a:solidFill>
                <a:latin typeface="Noto Sans CJK KR Bold" pitchFamily="34" charset="0"/>
              </a:rPr>
              <a:t>, </a:t>
            </a: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바라봐야 하는 좌표를 인수로 넣어주면 해당 좌표 방향으로 회전하는 함수 작성</a:t>
            </a: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</p:txBody>
      </p:sp>
      <p:pic>
        <p:nvPicPr>
          <p:cNvPr id="5" name="그림 4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7D9616D0-DDD4-E349-3C9E-D82C20E508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2495" y="2579530"/>
            <a:ext cx="7002505" cy="3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50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스크린샷, 예술이(가) 표시된 사진&#10;&#10;자동 생성된 설명">
            <a:extLst>
              <a:ext uri="{FF2B5EF4-FFF2-40B4-BE49-F238E27FC236}">
                <a16:creationId xmlns:a16="http://schemas.microsoft.com/office/drawing/2014/main" id="{FBE2E18C-A700-A381-023B-577AE5C5FB5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2495" y="2579530"/>
            <a:ext cx="7002505" cy="3938909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2241333" y="1080838"/>
            <a:ext cx="10920618" cy="13428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적 AI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857247" y="1080838"/>
            <a:ext cx="1686685" cy="1331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01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9888959" y="451133"/>
            <a:ext cx="7570837" cy="639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졸업 작품 - STARGIANT</a:t>
            </a:r>
            <a:endParaRPr lang="en-US" dirty="0"/>
          </a:p>
        </p:txBody>
      </p:sp>
      <p:sp>
        <p:nvSpPr>
          <p:cNvPr id="2" name="Object 9">
            <a:extLst>
              <a:ext uri="{FF2B5EF4-FFF2-40B4-BE49-F238E27FC236}">
                <a16:creationId xmlns:a16="http://schemas.microsoft.com/office/drawing/2014/main" id="{DB9A8C66-C3D1-46EF-D36C-ACC84B68B651}"/>
              </a:ext>
            </a:extLst>
          </p:cNvPr>
          <p:cNvSpPr txBox="1"/>
          <p:nvPr/>
        </p:nvSpPr>
        <p:spPr>
          <a:xfrm>
            <a:off x="887727" y="2705100"/>
            <a:ext cx="15342873" cy="56784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CEnemy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LookAtPosition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float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fTimeElapsed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const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XMFLOAT3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</a:t>
            </a:r>
            <a:r>
              <a:rPr lang="en-US" altLang="ko-KR" sz="15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pos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5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XMFLOAT3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new_pos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5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pos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5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XMMATRIX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inv_mat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XMMatrixInverse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5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XMLoadFloat4x4(&amp;m_xmf4x4World));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역행렬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new_pos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Vector3::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TransformCoord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new_pos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inv_mat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 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타겟의 위치를 적 자체의 좌표계로 변환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new_pos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Vector3::Normalize(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new_pos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float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pitch =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XMConvertToDegrees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asin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(-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new_pos.y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));</a:t>
            </a: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float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yaw =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XMConvertToDegrees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(atan2(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new_pos.x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new_pos.z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));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float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rotate_angle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5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fTimeElapsed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90.f; 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초 당 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90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도 회전 가능</a:t>
            </a:r>
            <a:endParaRPr lang="en-US" altLang="ko-KR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XMFLOAT3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p_y_r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 pitch, yaw, 0.f };</a:t>
            </a: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(Vector3::Length(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p_y_r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&gt;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rotate_angle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p_y_r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Vector3::Normalize(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p_y_r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Rotate(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p_y_r.x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rotate_angle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p_y_r.y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*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rotate_angle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0.f); 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회전 가능 각도만큼 만 회전</a:t>
            </a:r>
            <a:endParaRPr lang="en-US" altLang="ko-KR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else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Rotate(pitch, yaw, 0.f); 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정확히 타겟을 바라보도록 회전</a:t>
            </a:r>
            <a:endParaRPr lang="en-US" altLang="ko-KR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en-US" altLang="ko-KR" sz="1500" dirty="0">
              <a:solidFill>
                <a:srgbClr val="5D5D5D"/>
              </a:solidFill>
              <a:latin typeface="Noto Sans CJK KR Bold" pitchFamily="34" charset="0"/>
            </a:endParaRPr>
          </a:p>
          <a:p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</p:txBody>
      </p:sp>
      <p:sp>
        <p:nvSpPr>
          <p:cNvPr id="14" name="Object 9">
            <a:extLst>
              <a:ext uri="{FF2B5EF4-FFF2-40B4-BE49-F238E27FC236}">
                <a16:creationId xmlns:a16="http://schemas.microsoft.com/office/drawing/2014/main" id="{926EAFE4-4E00-B338-2500-35AA234A4ACA}"/>
              </a:ext>
            </a:extLst>
          </p:cNvPr>
          <p:cNvSpPr txBox="1"/>
          <p:nvPr/>
        </p:nvSpPr>
        <p:spPr>
          <a:xfrm>
            <a:off x="825909" y="7722496"/>
            <a:ext cx="14458953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이후 해당 함수를 클라이언트 프로그램에 옮겨 적의 모드가 바뀔 때만 현재 적의 모드 정보를 전송</a:t>
            </a:r>
            <a:r>
              <a:rPr lang="en-US" altLang="ko-KR" sz="2400" dirty="0">
                <a:solidFill>
                  <a:srgbClr val="5D5D5D"/>
                </a:solidFill>
                <a:latin typeface="Noto Sans CJK KR Bold" pitchFamily="34" charset="0"/>
              </a:rPr>
              <a:t>. </a:t>
            </a: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회전 각은 모드에 따라 자동으로 클라이언트에서 업데이트되도록 변경해 </a:t>
            </a:r>
            <a:r>
              <a:rPr lang="ko-KR" altLang="en-US" sz="2400" dirty="0" err="1">
                <a:solidFill>
                  <a:srgbClr val="5D5D5D"/>
                </a:solidFill>
                <a:latin typeface="Noto Sans CJK KR Bold" pitchFamily="34" charset="0"/>
              </a:rPr>
              <a:t>전송량을</a:t>
            </a: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 줄였다</a:t>
            </a: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>
                <a:solidFill>
                  <a:srgbClr val="5D5D5D"/>
                </a:solidFill>
                <a:latin typeface="Noto Sans CJK KR Bold" pitchFamily="34" charset="0"/>
              </a:rPr>
              <a:t>해당 함수를 적이 발사하는 미사일에도 활용</a:t>
            </a: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  <a:p>
            <a:pPr marL="342900" indent="-342900">
              <a:buFontTx/>
              <a:buChar char="-"/>
            </a:pPr>
            <a:endParaRPr lang="en-US" altLang="ko-KR" sz="2400" dirty="0">
              <a:solidFill>
                <a:srgbClr val="5D5D5D"/>
              </a:solidFill>
              <a:latin typeface="Noto Sans CJK KR Bold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781616" y="9191876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857247" y="2691210"/>
            <a:ext cx="14611353" cy="62940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dirty="0">
                <a:solidFill>
                  <a:srgbClr val="5D5D5D"/>
                </a:solidFill>
                <a:latin typeface="Noto Sans CJK KR Bold" pitchFamily="34" charset="0"/>
              </a:rPr>
              <a:t>Level </a:t>
            </a:r>
            <a:r>
              <a:rPr lang="ko-KR" altLang="en-US" sz="3400" dirty="0">
                <a:solidFill>
                  <a:srgbClr val="5D5D5D"/>
                </a:solidFill>
                <a:latin typeface="Noto Sans CJK KR Bold" pitchFamily="34" charset="0"/>
              </a:rPr>
              <a:t>구조체</a:t>
            </a:r>
            <a:endParaRPr lang="en-US" altLang="ko-KR" sz="3400" dirty="0">
              <a:solidFill>
                <a:srgbClr val="5D5D5D"/>
              </a:solidFill>
              <a:latin typeface="Noto Sans CJK KR Bold" pitchFamily="34" charset="0"/>
            </a:endParaRPr>
          </a:p>
          <a:p>
            <a:endParaRPr lang="en-US" sz="1500" dirty="0">
              <a:solidFill>
                <a:srgbClr val="5D5D5D"/>
              </a:solidFill>
              <a:latin typeface="Noto Sans CJK KR Bold" pitchFamily="34" charset="0"/>
            </a:endParaRP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struct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Level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r>
              <a:rPr lang="en-US" altLang="ko-KR" sz="15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MissionType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NextMission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5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MissionType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5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CS_TURN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다음 미션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MonsterStatus</a:t>
            </a:r>
            <a:r>
              <a:rPr lang="ko-KR" altLang="en-US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PlasmaCannon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해당 레벨에서 </a:t>
            </a:r>
            <a:r>
              <a:rPr lang="ko-KR" altLang="en-US" sz="15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플라즈마캐논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적의 최대 체력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공격력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MonsterStatus</a:t>
            </a:r>
            <a:r>
              <a:rPr lang="ko-KR" altLang="en-US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Missile;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해당 레벨에서 미사일 적의 최대 체력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공격력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MonsterStatus</a:t>
            </a:r>
            <a:r>
              <a:rPr lang="ko-KR" altLang="en-US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Laser;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해당 레벨에서 레이저 적의 최대 체력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공격력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</a:t>
            </a:r>
            <a:r>
              <a:rPr lang="ko-KR" altLang="en-US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MaxMonsterNum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해당 미션에서 생성가능한 최대 몬스터의 수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</a:t>
            </a:r>
            <a:r>
              <a:rPr lang="ko-KR" altLang="en-US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SpawnMonsterNum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20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초에 한 번씩 생성되는 몬스터의 수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ko-KR" altLang="en-US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cutscene = </a:t>
            </a:r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해당 미션이 </a:t>
            </a:r>
            <a:r>
              <a:rPr lang="ko-KR" altLang="en-US" sz="15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컷씬인지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여부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컷씬에서는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모든 적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플레이어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운석 등이 움직이지 않는다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MissionType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RestartMission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5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MissionType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5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CS_TURN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죽은 후 재시작 시 설정되는 미션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XMFLOAT3</a:t>
            </a:r>
            <a:r>
              <a:rPr lang="ko-KR" altLang="en-US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RestartPosition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5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XMFLOAT3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{0.f, 0.f ,100.f};</a:t>
            </a:r>
            <a:r>
              <a:rPr lang="en-US" altLang="ko-KR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5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죽은 후 재시작 시 플레이어 우주선 좌표 </a:t>
            </a:r>
            <a:endParaRPr lang="ko-KR" alt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};</a:t>
            </a:r>
          </a:p>
          <a:p>
            <a:endParaRPr 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std::</a:t>
            </a:r>
            <a:r>
              <a:rPr lang="en-US" altLang="ko-KR" sz="18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unordered_map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8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MissionType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8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Level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levels;</a:t>
            </a:r>
            <a:endParaRPr lang="en-US" sz="15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en-US" sz="2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/>
              <a:t>레벨 구조체를 통해 미션에 따른 적의 스펙</a:t>
            </a:r>
            <a:r>
              <a:rPr lang="en-US" altLang="ko-KR" sz="2400" dirty="0"/>
              <a:t>, </a:t>
            </a:r>
            <a:r>
              <a:rPr lang="ko-KR" altLang="en-US" sz="2400" dirty="0"/>
              <a:t>적의 최대 수</a:t>
            </a:r>
            <a:r>
              <a:rPr lang="en-US" altLang="ko-KR" sz="2400" dirty="0"/>
              <a:t>, </a:t>
            </a:r>
            <a:r>
              <a:rPr lang="ko-KR" altLang="en-US" sz="2400" dirty="0" err="1"/>
              <a:t>스폰</a:t>
            </a:r>
            <a:r>
              <a:rPr lang="ko-KR" altLang="en-US" sz="2400" dirty="0"/>
              <a:t> 수 등을 저장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r>
              <a:rPr lang="en-US" altLang="ko-KR" sz="2400" dirty="0"/>
              <a:t>levels</a:t>
            </a:r>
            <a:r>
              <a:rPr lang="ko-KR" altLang="en-US" sz="2400" dirty="0"/>
              <a:t>를 통해 현재 미션이 무엇인지만 알고 있어도 </a:t>
            </a:r>
            <a:r>
              <a:rPr lang="en-US" altLang="ko-KR" sz="2400" dirty="0"/>
              <a:t> </a:t>
            </a:r>
            <a:r>
              <a:rPr lang="ko-KR" altLang="en-US" sz="2400" dirty="0"/>
              <a:t>해당 정보들에 접근 가능하도록 했다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10" name="Object 10"/>
          <p:cNvSpPr txBox="1"/>
          <p:nvPr/>
        </p:nvSpPr>
        <p:spPr>
          <a:xfrm>
            <a:off x="2241333" y="1080838"/>
            <a:ext cx="10920618" cy="13428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미션 시스템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sp>
        <p:nvSpPr>
          <p:cNvPr id="15" name="Object 15"/>
          <p:cNvSpPr txBox="1"/>
          <p:nvPr/>
        </p:nvSpPr>
        <p:spPr>
          <a:xfrm>
            <a:off x="857247" y="1080838"/>
            <a:ext cx="1686685" cy="1331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01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9888959" y="451133"/>
            <a:ext cx="7570837" cy="639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졸업 작품 - STARGIANT</a:t>
            </a:r>
            <a:endParaRPr lang="en-US" dirty="0"/>
          </a:p>
        </p:txBody>
      </p:sp>
      <p:sp>
        <p:nvSpPr>
          <p:cNvPr id="7" name="Object 9">
            <a:extLst>
              <a:ext uri="{FF2B5EF4-FFF2-40B4-BE49-F238E27FC236}">
                <a16:creationId xmlns:a16="http://schemas.microsoft.com/office/drawing/2014/main" id="{E8882695-F301-724D-C040-28CD09D5D0BC}"/>
              </a:ext>
            </a:extLst>
          </p:cNvPr>
          <p:cNvSpPr txBox="1"/>
          <p:nvPr/>
        </p:nvSpPr>
        <p:spPr>
          <a:xfrm>
            <a:off x="10125076" y="2686019"/>
            <a:ext cx="14611353" cy="16158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dirty="0"/>
              <a:t>levels</a:t>
            </a:r>
            <a:r>
              <a:rPr lang="ko-KR" altLang="en-US" sz="2400" dirty="0"/>
              <a:t> 활용 예시</a:t>
            </a:r>
            <a:endParaRPr lang="en-US" altLang="ko-KR" sz="2400" dirty="0"/>
          </a:p>
          <a:p>
            <a:r>
              <a:rPr lang="en-US" altLang="ko-KR" sz="15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CMissileEnemy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SetStatus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5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MissionType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5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cur_mission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hp = levels[</a:t>
            </a:r>
            <a:r>
              <a:rPr lang="en-US" altLang="ko-KR" sz="15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cur_mission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Missile.MAX_HP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atk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levels[</a:t>
            </a:r>
            <a:r>
              <a:rPr lang="en-US" altLang="ko-KR" sz="15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cur_mission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</a:t>
            </a:r>
            <a:r>
              <a:rPr lang="en-US" altLang="ko-KR" sz="15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Missile.ATK</a:t>
            </a:r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5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857247" y="4118724"/>
            <a:ext cx="11230543" cy="6342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장르 : 2D MMORPG</a:t>
            </a:r>
            <a:endParaRPr lang="en-US" dirty="0"/>
          </a:p>
        </p:txBody>
      </p:sp>
      <p:sp>
        <p:nvSpPr>
          <p:cNvPr id="9" name="Object 9"/>
          <p:cNvSpPr txBox="1"/>
          <p:nvPr/>
        </p:nvSpPr>
        <p:spPr>
          <a:xfrm>
            <a:off x="857247" y="2691210"/>
            <a:ext cx="7536439" cy="6155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3400" b="1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개인 텀프로젝트</a:t>
            </a:r>
            <a:endParaRPr lang="en-US" b="1" dirty="0"/>
          </a:p>
        </p:txBody>
      </p:sp>
      <p:sp>
        <p:nvSpPr>
          <p:cNvPr id="10" name="Object 10"/>
          <p:cNvSpPr txBox="1"/>
          <p:nvPr/>
        </p:nvSpPr>
        <p:spPr>
          <a:xfrm>
            <a:off x="2241333" y="1080838"/>
            <a:ext cx="10920618" cy="13428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dirty="0">
                <a:solidFill>
                  <a:srgbClr val="5D5D5D"/>
                </a:solidFill>
                <a:latin typeface="Noto Sans CJK KR Light" pitchFamily="34" charset="0"/>
                <a:cs typeface="Noto Sans CJK KR Light" pitchFamily="34" charset="0"/>
              </a:rPr>
              <a:t>게임 서버 프로그래밍</a:t>
            </a:r>
            <a:endParaRPr lang="en-US" dirty="0"/>
          </a:p>
        </p:txBody>
      </p:sp>
      <p:sp>
        <p:nvSpPr>
          <p:cNvPr id="11" name="Object 11"/>
          <p:cNvSpPr txBox="1"/>
          <p:nvPr/>
        </p:nvSpPr>
        <p:spPr>
          <a:xfrm>
            <a:off x="825909" y="9460419"/>
            <a:ext cx="10109475" cy="523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dirty="0">
                <a:solidFill>
                  <a:srgbClr val="C1C1C1"/>
                </a:solidFill>
                <a:latin typeface="Noto Sans CJK KR Light" pitchFamily="34" charset="0"/>
                <a:cs typeface="Noto Sans CJK KR Light" pitchFamily="34" charset="0"/>
              </a:rPr>
              <a:t>PORTFOLIO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825909" y="3652706"/>
            <a:ext cx="7541049" cy="14286"/>
            <a:chOff x="825909" y="3652706"/>
            <a:chExt cx="7541049" cy="1428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3652706"/>
              <a:ext cx="7541049" cy="14286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>
            <a:off x="857247" y="1080838"/>
            <a:ext cx="1686685" cy="13238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100" dirty="0">
                <a:solidFill>
                  <a:srgbClr val="C1C1C1"/>
                </a:solidFill>
                <a:latin typeface="Noto Sans CJK KR Bold" pitchFamily="34" charset="0"/>
                <a:cs typeface="Noto Sans CJK KR Bold" pitchFamily="34" charset="0"/>
              </a:rPr>
              <a:t>02</a:t>
            </a:r>
            <a:endParaRPr lang="en-US" dirty="0"/>
          </a:p>
        </p:txBody>
      </p:sp>
      <p:grpSp>
        <p:nvGrpSpPr>
          <p:cNvPr id="1004" name="그룹 1004"/>
          <p:cNvGrpSpPr/>
          <p:nvPr/>
        </p:nvGrpSpPr>
        <p:grpSpPr>
          <a:xfrm>
            <a:off x="857247" y="5013845"/>
            <a:ext cx="7541049" cy="14286"/>
            <a:chOff x="857247" y="5013845"/>
            <a:chExt cx="7541049" cy="14286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57247" y="5013845"/>
              <a:ext cx="7541049" cy="14286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830236" y="6374984"/>
            <a:ext cx="7541049" cy="14286"/>
            <a:chOff x="830236" y="6374984"/>
            <a:chExt cx="7541049" cy="14286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0236" y="6374984"/>
              <a:ext cx="7541049" cy="14286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803226" y="7736122"/>
            <a:ext cx="7541049" cy="14286"/>
            <a:chOff x="803226" y="7736122"/>
            <a:chExt cx="7541049" cy="14286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3226" y="7736122"/>
              <a:ext cx="7541049" cy="14286"/>
            </a:xfrm>
            <a:prstGeom prst="rect">
              <a:avLst/>
            </a:prstGeom>
          </p:spPr>
        </p:pic>
      </p:grpSp>
      <p:sp>
        <p:nvSpPr>
          <p:cNvPr id="25" name="Object 25"/>
          <p:cNvSpPr txBox="1"/>
          <p:nvPr/>
        </p:nvSpPr>
        <p:spPr>
          <a:xfrm>
            <a:off x="825909" y="5329000"/>
            <a:ext cx="11230543" cy="6342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개발</a:t>
            </a:r>
            <a:endParaRPr lang="en-US" dirty="0"/>
          </a:p>
        </p:txBody>
      </p:sp>
      <p:sp>
        <p:nvSpPr>
          <p:cNvPr id="26" name="Object 26"/>
          <p:cNvSpPr txBox="1"/>
          <p:nvPr/>
        </p:nvSpPr>
        <p:spPr>
          <a:xfrm>
            <a:off x="879930" y="6574333"/>
            <a:ext cx="11228291" cy="11771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구현 내용 : </a:t>
            </a:r>
          </a:p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 </a:t>
            </a:r>
            <a:endParaRPr lang="en-US" dirty="0"/>
          </a:p>
        </p:txBody>
      </p:sp>
      <p:sp>
        <p:nvSpPr>
          <p:cNvPr id="27" name="Object 27"/>
          <p:cNvSpPr txBox="1"/>
          <p:nvPr/>
        </p:nvSpPr>
        <p:spPr>
          <a:xfrm>
            <a:off x="879930" y="8206990"/>
            <a:ext cx="13517647" cy="6342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GitHub : https://github.com/Leesiw/GameServerTermProject</a:t>
            </a:r>
            <a:endParaRPr lang="en-US" dirty="0"/>
          </a:p>
        </p:txBody>
      </p:sp>
      <p:sp>
        <p:nvSpPr>
          <p:cNvPr id="28" name="Object 28"/>
          <p:cNvSpPr txBox="1"/>
          <p:nvPr/>
        </p:nvSpPr>
        <p:spPr>
          <a:xfrm>
            <a:off x="9888959" y="451133"/>
            <a:ext cx="7570837" cy="63998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 dirty="0">
                <a:solidFill>
                  <a:srgbClr val="5D5D5D"/>
                </a:solidFill>
                <a:latin typeface="Noto Sans CJK KR Bold" pitchFamily="34" charset="0"/>
                <a:cs typeface="Noto Sans CJK KR Bold" pitchFamily="34" charset="0"/>
              </a:rPr>
              <a:t>게임 서버 프로그래밍 - 개인 텀프로젝트</a:t>
            </a:r>
            <a:endParaRPr lang="en-US" dirty="0"/>
          </a:p>
        </p:txBody>
      </p:sp>
      <p:sp>
        <p:nvSpPr>
          <p:cNvPr id="29" name="Object 29"/>
          <p:cNvSpPr txBox="1"/>
          <p:nvPr/>
        </p:nvSpPr>
        <p:spPr>
          <a:xfrm>
            <a:off x="1438524" y="5329000"/>
            <a:ext cx="11230543" cy="11771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기간 : 2023/05 ~ 2023/06</a:t>
            </a:r>
          </a:p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인원 : 1인 </a:t>
            </a:r>
            <a:endParaRPr lang="en-US" dirty="0"/>
          </a:p>
        </p:txBody>
      </p:sp>
      <p:sp>
        <p:nvSpPr>
          <p:cNvPr id="30" name="Object 30"/>
          <p:cNvSpPr txBox="1"/>
          <p:nvPr/>
        </p:nvSpPr>
        <p:spPr>
          <a:xfrm>
            <a:off x="2354219" y="6561772"/>
            <a:ext cx="11228291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DB 연결</a:t>
            </a:r>
          </a:p>
          <a:p>
            <a:r>
              <a:rPr 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적 AI</a:t>
            </a:r>
          </a:p>
          <a:p>
            <a:r>
              <a:rPr lang="ko-KR" altLang="en-US" sz="2400" dirty="0">
                <a:solidFill>
                  <a:srgbClr val="333333"/>
                </a:solidFill>
                <a:latin typeface="Noto Sans CJK KR Light" pitchFamily="34" charset="0"/>
                <a:cs typeface="Noto Sans CJK KR Light" pitchFamily="34" charset="0"/>
              </a:rPr>
              <a:t>채팅 기능</a:t>
            </a:r>
            <a:endParaRPr lang="en-US" sz="2400" dirty="0">
              <a:solidFill>
                <a:srgbClr val="333333"/>
              </a:solidFill>
              <a:latin typeface="Noto Sans CJK KR Light" pitchFamily="34" charset="0"/>
              <a:cs typeface="Noto Sans CJK KR Light" pitchFamily="34" charset="0"/>
            </a:endParaRPr>
          </a:p>
          <a:p>
            <a:endParaRPr lang="en-US" dirty="0"/>
          </a:p>
        </p:txBody>
      </p:sp>
      <p:pic>
        <p:nvPicPr>
          <p:cNvPr id="4" name="그림 3" descr="텍스트, 스크린샷, 사각형, 디스플레이이(가) 표시된 사진&#10;&#10;자동 생성된 설명">
            <a:extLst>
              <a:ext uri="{FF2B5EF4-FFF2-40B4-BE49-F238E27FC236}">
                <a16:creationId xmlns:a16="http://schemas.microsoft.com/office/drawing/2014/main" id="{22F10B57-F894-DAA4-A9DE-3462073BD0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4845" y="2436932"/>
            <a:ext cx="6983225" cy="64589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1204</Words>
  <Application>Microsoft Office PowerPoint</Application>
  <PresentationFormat>사용자 지정</PresentationFormat>
  <Paragraphs>233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Noto Sans CJK KR Black</vt:lpstr>
      <vt:lpstr>Noto Sans CJK KR Bold</vt:lpstr>
      <vt:lpstr>Noto Sans CJK KR DemiLight</vt:lpstr>
      <vt:lpstr>Noto Sans CJK KR Light</vt:lpstr>
      <vt:lpstr>돋움체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이시우(2020182033)</cp:lastModifiedBy>
  <cp:revision>43</cp:revision>
  <dcterms:created xsi:type="dcterms:W3CDTF">2023-08-20T22:25:23Z</dcterms:created>
  <dcterms:modified xsi:type="dcterms:W3CDTF">2023-09-04T08:55:33Z</dcterms:modified>
</cp:coreProperties>
</file>